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720" r:id="rId5"/>
  </p:sldMasterIdLst>
  <p:notesMasterIdLst>
    <p:notesMasterId r:id="rId77"/>
  </p:notesMasterIdLst>
  <p:handoutMasterIdLst>
    <p:handoutMasterId r:id="rId78"/>
  </p:handoutMasterIdLst>
  <p:sldIdLst>
    <p:sldId id="263" r:id="rId6"/>
    <p:sldId id="264" r:id="rId7"/>
    <p:sldId id="292" r:id="rId8"/>
    <p:sldId id="265" r:id="rId9"/>
    <p:sldId id="293" r:id="rId10"/>
    <p:sldId id="313" r:id="rId11"/>
    <p:sldId id="294" r:id="rId12"/>
    <p:sldId id="315" r:id="rId13"/>
    <p:sldId id="308" r:id="rId14"/>
    <p:sldId id="357" r:id="rId15"/>
    <p:sldId id="359" r:id="rId16"/>
    <p:sldId id="360" r:id="rId17"/>
    <p:sldId id="358" r:id="rId18"/>
    <p:sldId id="361" r:id="rId19"/>
    <p:sldId id="362" r:id="rId20"/>
    <p:sldId id="351" r:id="rId21"/>
    <p:sldId id="352" r:id="rId22"/>
    <p:sldId id="317" r:id="rId23"/>
    <p:sldId id="303" r:id="rId24"/>
    <p:sldId id="337" r:id="rId25"/>
    <p:sldId id="304" r:id="rId26"/>
    <p:sldId id="320" r:id="rId27"/>
    <p:sldId id="338" r:id="rId28"/>
    <p:sldId id="382" r:id="rId29"/>
    <p:sldId id="363" r:id="rId30"/>
    <p:sldId id="365" r:id="rId31"/>
    <p:sldId id="366" r:id="rId32"/>
    <p:sldId id="364" r:id="rId33"/>
    <p:sldId id="367" r:id="rId34"/>
    <p:sldId id="368" r:id="rId35"/>
    <p:sldId id="353" r:id="rId36"/>
    <p:sldId id="354" r:id="rId37"/>
    <p:sldId id="305" r:id="rId38"/>
    <p:sldId id="339" r:id="rId39"/>
    <p:sldId id="340" r:id="rId40"/>
    <p:sldId id="326" r:id="rId41"/>
    <p:sldId id="327" r:id="rId42"/>
    <p:sldId id="328" r:id="rId43"/>
    <p:sldId id="329" r:id="rId44"/>
    <p:sldId id="383" r:id="rId45"/>
    <p:sldId id="330" r:id="rId46"/>
    <p:sldId id="341" r:id="rId47"/>
    <p:sldId id="325" r:id="rId48"/>
    <p:sldId id="369" r:id="rId49"/>
    <p:sldId id="371" r:id="rId50"/>
    <p:sldId id="372" r:id="rId51"/>
    <p:sldId id="379" r:id="rId52"/>
    <p:sldId id="380" r:id="rId53"/>
    <p:sldId id="381" r:id="rId54"/>
    <p:sldId id="355" r:id="rId55"/>
    <p:sldId id="356" r:id="rId56"/>
    <p:sldId id="342" r:id="rId57"/>
    <p:sldId id="309" r:id="rId58"/>
    <p:sldId id="321" r:id="rId59"/>
    <p:sldId id="322" r:id="rId60"/>
    <p:sldId id="310" r:id="rId61"/>
    <p:sldId id="312" r:id="rId62"/>
    <p:sldId id="343" r:id="rId63"/>
    <p:sldId id="324" r:id="rId64"/>
    <p:sldId id="333" r:id="rId65"/>
    <p:sldId id="334" r:id="rId66"/>
    <p:sldId id="335" r:id="rId67"/>
    <p:sldId id="373" r:id="rId68"/>
    <p:sldId id="375" r:id="rId69"/>
    <p:sldId id="376" r:id="rId70"/>
    <p:sldId id="374" r:id="rId71"/>
    <p:sldId id="377" r:id="rId72"/>
    <p:sldId id="378" r:id="rId73"/>
    <p:sldId id="344" r:id="rId74"/>
    <p:sldId id="291" r:id="rId75"/>
    <p:sldId id="277"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72" userDrawn="1">
          <p15:clr>
            <a:srgbClr val="A4A3A4"/>
          </p15:clr>
        </p15:guide>
        <p15:guide id="3" orient="horz" pos="240" userDrawn="1">
          <p15:clr>
            <a:srgbClr val="A4A3A4"/>
          </p15:clr>
        </p15:guide>
        <p15:guide id="4" pos="192" userDrawn="1">
          <p15:clr>
            <a:srgbClr val="A4A3A4"/>
          </p15:clr>
        </p15:guide>
        <p15:guide id="5" orient="horz" pos="768" userDrawn="1">
          <p15:clr>
            <a:srgbClr val="A4A3A4"/>
          </p15:clr>
        </p15:guide>
        <p15:guide id="6" pos="5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rendranath, A." initials="NA" lastIdx="7" clrIdx="0">
    <p:extLst>
      <p:ext uri="{19B8F6BF-5375-455C-9EA6-DF929625EA0E}">
        <p15:presenceInfo xmlns:p15="http://schemas.microsoft.com/office/powerpoint/2012/main" userId="Narendranath, 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CF644F"/>
    <a:srgbClr val="C0BB5E"/>
    <a:srgbClr val="5AC46C"/>
    <a:srgbClr val="F02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5099" autoAdjust="0"/>
  </p:normalViewPr>
  <p:slideViewPr>
    <p:cSldViewPr>
      <p:cViewPr varScale="1">
        <p:scale>
          <a:sx n="90" d="100"/>
          <a:sy n="90" d="100"/>
        </p:scale>
        <p:origin x="1434" y="84"/>
      </p:cViewPr>
      <p:guideLst>
        <p:guide orient="horz" pos="4296"/>
        <p:guide pos="72"/>
        <p:guide orient="horz" pos="240"/>
        <p:guide pos="192"/>
        <p:guide orient="horz" pos="768"/>
        <p:guide pos="5568"/>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75582D-5F41-4E20-9437-D4B8D62264AC}" type="datetimeFigureOut">
              <a:rPr lang="en-US" smtClean="0"/>
              <a:pPr/>
              <a:t>9/6/2017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491620-5216-49C6-863D-7A243751396A}" type="slidenum">
              <a:rPr lang="en-US" smtClean="0"/>
              <a:pPr/>
              <a:t>‹#›</a:t>
            </a:fld>
            <a:endParaRPr lang="en-US"/>
          </a:p>
        </p:txBody>
      </p:sp>
    </p:spTree>
    <p:extLst>
      <p:ext uri="{BB962C8B-B14F-4D97-AF65-F5344CB8AC3E}">
        <p14:creationId xmlns:p14="http://schemas.microsoft.com/office/powerpoint/2010/main" val="1478225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51FD5-6332-4200-AB87-3E98F9B09AFA}" type="datetimeFigureOut">
              <a:rPr lang="en-US" smtClean="0"/>
              <a:pPr/>
              <a:t>9/6/2017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47165-D121-4F3D-92F6-BE975E6DB8BF}" type="slidenum">
              <a:rPr lang="en-US" smtClean="0"/>
              <a:pPr/>
              <a:t>‹#›</a:t>
            </a:fld>
            <a:endParaRPr lang="en-US"/>
          </a:p>
        </p:txBody>
      </p:sp>
    </p:spTree>
    <p:extLst>
      <p:ext uri="{BB962C8B-B14F-4D97-AF65-F5344CB8AC3E}">
        <p14:creationId xmlns:p14="http://schemas.microsoft.com/office/powerpoint/2010/main" val="3936497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github.com/junit-team/junit/wiki/Download-and-Install" TargetMode="External"/><Relationship Id="rId3" Type="http://schemas.openxmlformats.org/officeDocument/2006/relationships/hyperlink" Target="http://arquillian.org/" TargetMode="External"/><Relationship Id="rId7" Type="http://schemas.openxmlformats.org/officeDocument/2006/relationships/hyperlink" Target="http://testng.org/doc/download.html"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grinder.sourceforge.net/g3/features.html" TargetMode="External"/><Relationship Id="rId11" Type="http://schemas.openxmlformats.org/officeDocument/2006/relationships/hyperlink" Target="https://code.google.com/p/powermock/" TargetMode="External"/><Relationship Id="rId5" Type="http://schemas.openxmlformats.org/officeDocument/2006/relationships/hyperlink" Target="http://grinder.sourceforge.net/download.html" TargetMode="External"/><Relationship Id="rId10" Type="http://schemas.openxmlformats.org/officeDocument/2006/relationships/hyperlink" Target="http://mockito.org/" TargetMode="External"/><Relationship Id="rId4" Type="http://schemas.openxmlformats.org/officeDocument/2006/relationships/hyperlink" Target="http://www.parasoft.com/product/jtest/" TargetMode="External"/><Relationship Id="rId9" Type="http://schemas.openxmlformats.org/officeDocument/2006/relationships/hyperlink" Target="http://staffwww.dcs.shef.ac.uk/people/A.Simons/jwalk/download.html"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nunit.org/nuget/nunit3-license.txt"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www.nunit.org/index.php?p=download" TargetMode="External"/><Relationship Id="rId4" Type="http://schemas.openxmlformats.org/officeDocument/2006/relationships/hyperlink" Target="http://www.nunit.org/nuget/license.html"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2</a:t>
            </a:fld>
            <a:endParaRPr lang="en-US"/>
          </a:p>
        </p:txBody>
      </p:sp>
    </p:spTree>
    <p:extLst>
      <p:ext uri="{BB962C8B-B14F-4D97-AF65-F5344CB8AC3E}">
        <p14:creationId xmlns:p14="http://schemas.microsoft.com/office/powerpoint/2010/main" val="1616993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17</a:t>
            </a:fld>
            <a:endParaRPr lang="en-US"/>
          </a:p>
        </p:txBody>
      </p:sp>
    </p:spTree>
    <p:extLst>
      <p:ext uri="{BB962C8B-B14F-4D97-AF65-F5344CB8AC3E}">
        <p14:creationId xmlns:p14="http://schemas.microsoft.com/office/powerpoint/2010/main" val="2243320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19</a:t>
            </a:fld>
            <a:endParaRPr lang="en-US"/>
          </a:p>
        </p:txBody>
      </p:sp>
    </p:spTree>
    <p:extLst>
      <p:ext uri="{BB962C8B-B14F-4D97-AF65-F5344CB8AC3E}">
        <p14:creationId xmlns:p14="http://schemas.microsoft.com/office/powerpoint/2010/main" val="3871069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22</a:t>
            </a:fld>
            <a:endParaRPr lang="en-US"/>
          </a:p>
        </p:txBody>
      </p:sp>
    </p:spTree>
    <p:extLst>
      <p:ext uri="{BB962C8B-B14F-4D97-AF65-F5344CB8AC3E}">
        <p14:creationId xmlns:p14="http://schemas.microsoft.com/office/powerpoint/2010/main" val="4844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25</a:t>
            </a:fld>
            <a:endParaRPr lang="en-US"/>
          </a:p>
        </p:txBody>
      </p:sp>
    </p:spTree>
    <p:extLst>
      <p:ext uri="{BB962C8B-B14F-4D97-AF65-F5344CB8AC3E}">
        <p14:creationId xmlns:p14="http://schemas.microsoft.com/office/powerpoint/2010/main" val="4134051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26</a:t>
            </a:fld>
            <a:endParaRPr lang="en-US"/>
          </a:p>
        </p:txBody>
      </p:sp>
    </p:spTree>
    <p:extLst>
      <p:ext uri="{BB962C8B-B14F-4D97-AF65-F5344CB8AC3E}">
        <p14:creationId xmlns:p14="http://schemas.microsoft.com/office/powerpoint/2010/main" val="159129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27</a:t>
            </a:fld>
            <a:endParaRPr lang="en-US"/>
          </a:p>
        </p:txBody>
      </p:sp>
    </p:spTree>
    <p:extLst>
      <p:ext uri="{BB962C8B-B14F-4D97-AF65-F5344CB8AC3E}">
        <p14:creationId xmlns:p14="http://schemas.microsoft.com/office/powerpoint/2010/main" val="1994256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28</a:t>
            </a:fld>
            <a:endParaRPr lang="en-US"/>
          </a:p>
        </p:txBody>
      </p:sp>
    </p:spTree>
    <p:extLst>
      <p:ext uri="{BB962C8B-B14F-4D97-AF65-F5344CB8AC3E}">
        <p14:creationId xmlns:p14="http://schemas.microsoft.com/office/powerpoint/2010/main" val="4251336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29</a:t>
            </a:fld>
            <a:endParaRPr lang="en-US"/>
          </a:p>
        </p:txBody>
      </p:sp>
    </p:spTree>
    <p:extLst>
      <p:ext uri="{BB962C8B-B14F-4D97-AF65-F5344CB8AC3E}">
        <p14:creationId xmlns:p14="http://schemas.microsoft.com/office/powerpoint/2010/main" val="3741349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30</a:t>
            </a:fld>
            <a:endParaRPr lang="en-US"/>
          </a:p>
        </p:txBody>
      </p:sp>
    </p:spTree>
    <p:extLst>
      <p:ext uri="{BB962C8B-B14F-4D97-AF65-F5344CB8AC3E}">
        <p14:creationId xmlns:p14="http://schemas.microsoft.com/office/powerpoint/2010/main" val="1534350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32</a:t>
            </a:fld>
            <a:endParaRPr lang="en-US"/>
          </a:p>
        </p:txBody>
      </p:sp>
    </p:spTree>
    <p:extLst>
      <p:ext uri="{BB962C8B-B14F-4D97-AF65-F5344CB8AC3E}">
        <p14:creationId xmlns:p14="http://schemas.microsoft.com/office/powerpoint/2010/main" val="4052928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4</a:t>
            </a:fld>
            <a:endParaRPr lang="en-US"/>
          </a:p>
        </p:txBody>
      </p:sp>
    </p:spTree>
    <p:extLst>
      <p:ext uri="{BB962C8B-B14F-4D97-AF65-F5344CB8AC3E}">
        <p14:creationId xmlns:p14="http://schemas.microsoft.com/office/powerpoint/2010/main" val="2546411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34</a:t>
            </a:fld>
            <a:endParaRPr lang="en-US"/>
          </a:p>
        </p:txBody>
      </p:sp>
    </p:spTree>
    <p:extLst>
      <p:ext uri="{BB962C8B-B14F-4D97-AF65-F5344CB8AC3E}">
        <p14:creationId xmlns:p14="http://schemas.microsoft.com/office/powerpoint/2010/main" val="2422646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b="1" dirty="0"/>
              <a:t>Additional Information: </a:t>
            </a:r>
            <a:endParaRPr lang="en-US" dirty="0">
              <a:latin typeface="Arial" pitchFamily="34" charset="0"/>
            </a:endParaRPr>
          </a:p>
          <a:p>
            <a:pPr marL="0" indent="0" eaLnBrk="1" hangingPunct="1">
              <a:buFont typeface="+mj-lt"/>
              <a:buNone/>
              <a:defRPr/>
            </a:pPr>
            <a:endParaRPr lang="en-US" dirty="0">
              <a:latin typeface="Arial" pitchFamily="34" charset="0"/>
            </a:endParaRPr>
          </a:p>
          <a:p>
            <a:pPr eaLnBrk="1" hangingPunct="1">
              <a:defRPr/>
            </a:pPr>
            <a:endParaRPr lang="en-US" dirty="0">
              <a:latin typeface="Arial" pitchFamily="34" charset="0"/>
            </a:endParaRPr>
          </a:p>
          <a:p>
            <a:pPr marL="228600" indent="-228600" eaLnBrk="1" hangingPunct="1">
              <a:buFontTx/>
              <a:buAutoNum type="arabicPeriod"/>
              <a:defRPr/>
            </a:pPr>
            <a:endParaRPr lang="en-US" dirty="0">
              <a:latin typeface="Arial" pitchFamily="34" charset="0"/>
            </a:endParaRPr>
          </a:p>
        </p:txBody>
      </p:sp>
      <p:sp>
        <p:nvSpPr>
          <p:cNvPr id="4" name="Slide Number Placeholder 3"/>
          <p:cNvSpPr>
            <a:spLocks noGrp="1"/>
          </p:cNvSpPr>
          <p:nvPr>
            <p:ph type="sldNum" sz="quarter" idx="10"/>
          </p:nvPr>
        </p:nvSpPr>
        <p:spPr/>
        <p:txBody>
          <a:bodyPr/>
          <a:lstStyle/>
          <a:p>
            <a:fld id="{29147165-D121-4F3D-92F6-BE975E6DB8BF}" type="slidenum">
              <a:rPr lang="en-US" smtClean="0"/>
              <a:pPr/>
              <a:t>36</a:t>
            </a:fld>
            <a:endParaRPr lang="en-US"/>
          </a:p>
        </p:txBody>
      </p:sp>
    </p:spTree>
    <p:extLst>
      <p:ext uri="{BB962C8B-B14F-4D97-AF65-F5344CB8AC3E}">
        <p14:creationId xmlns:p14="http://schemas.microsoft.com/office/powerpoint/2010/main" val="3374835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endParaRPr lang="en-US" dirty="0">
              <a:latin typeface="Arial" pitchFamily="34" charset="0"/>
            </a:endParaRPr>
          </a:p>
          <a:p>
            <a:pPr marL="0" indent="0" eaLnBrk="1" hangingPunct="1">
              <a:buFont typeface="+mj-lt"/>
              <a:buNone/>
              <a:defRPr/>
            </a:pPr>
            <a:endParaRPr lang="en-US" dirty="0">
              <a:latin typeface="Arial" pitchFamily="34" charset="0"/>
            </a:endParaRPr>
          </a:p>
          <a:p>
            <a:pPr marL="228600" indent="-228600" eaLnBrk="1" hangingPunct="1">
              <a:buFontTx/>
              <a:buAutoNum type="arabicPeriod"/>
              <a:defRPr/>
            </a:pPr>
            <a:endParaRPr lang="en-US" dirty="0">
              <a:latin typeface="Arial" pitchFamily="34" charset="0"/>
            </a:endParaRPr>
          </a:p>
        </p:txBody>
      </p:sp>
      <p:sp>
        <p:nvSpPr>
          <p:cNvPr id="4" name="Slide Number Placeholder 3"/>
          <p:cNvSpPr>
            <a:spLocks noGrp="1"/>
          </p:cNvSpPr>
          <p:nvPr>
            <p:ph type="sldNum" sz="quarter" idx="10"/>
          </p:nvPr>
        </p:nvSpPr>
        <p:spPr/>
        <p:txBody>
          <a:bodyPr/>
          <a:lstStyle/>
          <a:p>
            <a:fld id="{29147165-D121-4F3D-92F6-BE975E6DB8BF}" type="slidenum">
              <a:rPr lang="en-US" smtClean="0"/>
              <a:pPr/>
              <a:t>37</a:t>
            </a:fld>
            <a:endParaRPr lang="en-US"/>
          </a:p>
        </p:txBody>
      </p:sp>
    </p:spTree>
    <p:extLst>
      <p:ext uri="{BB962C8B-B14F-4D97-AF65-F5344CB8AC3E}">
        <p14:creationId xmlns:p14="http://schemas.microsoft.com/office/powerpoint/2010/main" val="1707725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endParaRPr lang="en-US" dirty="0">
              <a:latin typeface="Arial" pitchFamily="34" charset="0"/>
            </a:endParaRPr>
          </a:p>
          <a:p>
            <a:pPr marL="0" indent="0" eaLnBrk="1" hangingPunct="1">
              <a:buFont typeface="+mj-lt"/>
              <a:buNone/>
              <a:defRPr/>
            </a:pPr>
            <a:endParaRPr lang="en-US" dirty="0">
              <a:latin typeface="Arial" pitchFamily="34" charset="0"/>
            </a:endParaRPr>
          </a:p>
          <a:p>
            <a:pPr marL="228600" indent="-228600" eaLnBrk="1" hangingPunct="1">
              <a:buFontTx/>
              <a:buAutoNum type="arabicPeriod"/>
              <a:defRPr/>
            </a:pPr>
            <a:endParaRPr lang="en-US" dirty="0">
              <a:latin typeface="Arial" pitchFamily="34" charset="0"/>
            </a:endParaRPr>
          </a:p>
        </p:txBody>
      </p:sp>
      <p:sp>
        <p:nvSpPr>
          <p:cNvPr id="4" name="Slide Number Placeholder 3"/>
          <p:cNvSpPr>
            <a:spLocks noGrp="1"/>
          </p:cNvSpPr>
          <p:nvPr>
            <p:ph type="sldNum" sz="quarter" idx="10"/>
          </p:nvPr>
        </p:nvSpPr>
        <p:spPr/>
        <p:txBody>
          <a:bodyPr/>
          <a:lstStyle/>
          <a:p>
            <a:fld id="{29147165-D121-4F3D-92F6-BE975E6DB8BF}" type="slidenum">
              <a:rPr lang="en-US" smtClean="0"/>
              <a:pPr/>
              <a:t>38</a:t>
            </a:fld>
            <a:endParaRPr lang="en-US"/>
          </a:p>
        </p:txBody>
      </p:sp>
    </p:spTree>
    <p:extLst>
      <p:ext uri="{BB962C8B-B14F-4D97-AF65-F5344CB8AC3E}">
        <p14:creationId xmlns:p14="http://schemas.microsoft.com/office/powerpoint/2010/main" val="3558641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39</a:t>
            </a:fld>
            <a:endParaRPr lang="en-US"/>
          </a:p>
        </p:txBody>
      </p:sp>
    </p:spTree>
    <p:extLst>
      <p:ext uri="{BB962C8B-B14F-4D97-AF65-F5344CB8AC3E}">
        <p14:creationId xmlns:p14="http://schemas.microsoft.com/office/powerpoint/2010/main" val="3408291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41</a:t>
            </a:fld>
            <a:endParaRPr lang="en-US"/>
          </a:p>
        </p:txBody>
      </p:sp>
    </p:spTree>
    <p:extLst>
      <p:ext uri="{BB962C8B-B14F-4D97-AF65-F5344CB8AC3E}">
        <p14:creationId xmlns:p14="http://schemas.microsoft.com/office/powerpoint/2010/main" val="1915992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42</a:t>
            </a:fld>
            <a:endParaRPr lang="en-US"/>
          </a:p>
        </p:txBody>
      </p:sp>
    </p:spTree>
    <p:extLst>
      <p:ext uri="{BB962C8B-B14F-4D97-AF65-F5344CB8AC3E}">
        <p14:creationId xmlns:p14="http://schemas.microsoft.com/office/powerpoint/2010/main" val="1657283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44</a:t>
            </a:fld>
            <a:endParaRPr lang="en-US"/>
          </a:p>
        </p:txBody>
      </p:sp>
    </p:spTree>
    <p:extLst>
      <p:ext uri="{BB962C8B-B14F-4D97-AF65-F5344CB8AC3E}">
        <p14:creationId xmlns:p14="http://schemas.microsoft.com/office/powerpoint/2010/main" val="4244916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45</a:t>
            </a:fld>
            <a:endParaRPr lang="en-US"/>
          </a:p>
        </p:txBody>
      </p:sp>
    </p:spTree>
    <p:extLst>
      <p:ext uri="{BB962C8B-B14F-4D97-AF65-F5344CB8AC3E}">
        <p14:creationId xmlns:p14="http://schemas.microsoft.com/office/powerpoint/2010/main" val="907593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46</a:t>
            </a:fld>
            <a:endParaRPr lang="en-US"/>
          </a:p>
        </p:txBody>
      </p:sp>
    </p:spTree>
    <p:extLst>
      <p:ext uri="{BB962C8B-B14F-4D97-AF65-F5344CB8AC3E}">
        <p14:creationId xmlns:p14="http://schemas.microsoft.com/office/powerpoint/2010/main" val="2342741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9</a:t>
            </a:fld>
            <a:endParaRPr lang="en-US"/>
          </a:p>
        </p:txBody>
      </p:sp>
    </p:spTree>
    <p:extLst>
      <p:ext uri="{BB962C8B-B14F-4D97-AF65-F5344CB8AC3E}">
        <p14:creationId xmlns:p14="http://schemas.microsoft.com/office/powerpoint/2010/main" val="1421661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47</a:t>
            </a:fld>
            <a:endParaRPr lang="en-US"/>
          </a:p>
        </p:txBody>
      </p:sp>
    </p:spTree>
    <p:extLst>
      <p:ext uri="{BB962C8B-B14F-4D97-AF65-F5344CB8AC3E}">
        <p14:creationId xmlns:p14="http://schemas.microsoft.com/office/powerpoint/2010/main" val="920664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48</a:t>
            </a:fld>
            <a:endParaRPr lang="en-US"/>
          </a:p>
        </p:txBody>
      </p:sp>
    </p:spTree>
    <p:extLst>
      <p:ext uri="{BB962C8B-B14F-4D97-AF65-F5344CB8AC3E}">
        <p14:creationId xmlns:p14="http://schemas.microsoft.com/office/powerpoint/2010/main" val="2039406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49</a:t>
            </a:fld>
            <a:endParaRPr lang="en-US"/>
          </a:p>
        </p:txBody>
      </p:sp>
    </p:spTree>
    <p:extLst>
      <p:ext uri="{BB962C8B-B14F-4D97-AF65-F5344CB8AC3E}">
        <p14:creationId xmlns:p14="http://schemas.microsoft.com/office/powerpoint/2010/main" val="3465308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51</a:t>
            </a:fld>
            <a:endParaRPr lang="en-US"/>
          </a:p>
        </p:txBody>
      </p:sp>
    </p:spTree>
    <p:extLst>
      <p:ext uri="{BB962C8B-B14F-4D97-AF65-F5344CB8AC3E}">
        <p14:creationId xmlns:p14="http://schemas.microsoft.com/office/powerpoint/2010/main" val="2208546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52</a:t>
            </a:fld>
            <a:endParaRPr lang="en-US"/>
          </a:p>
        </p:txBody>
      </p:sp>
    </p:spTree>
    <p:extLst>
      <p:ext uri="{BB962C8B-B14F-4D97-AF65-F5344CB8AC3E}">
        <p14:creationId xmlns:p14="http://schemas.microsoft.com/office/powerpoint/2010/main" val="2868560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53</a:t>
            </a:fld>
            <a:endParaRPr lang="en-US"/>
          </a:p>
        </p:txBody>
      </p:sp>
    </p:spTree>
    <p:extLst>
      <p:ext uri="{BB962C8B-B14F-4D97-AF65-F5344CB8AC3E}">
        <p14:creationId xmlns:p14="http://schemas.microsoft.com/office/powerpoint/2010/main" val="3559620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54</a:t>
            </a:fld>
            <a:endParaRPr lang="en-US"/>
          </a:p>
        </p:txBody>
      </p:sp>
    </p:spTree>
    <p:extLst>
      <p:ext uri="{BB962C8B-B14F-4D97-AF65-F5344CB8AC3E}">
        <p14:creationId xmlns:p14="http://schemas.microsoft.com/office/powerpoint/2010/main" val="1719946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about these tools</a:t>
            </a:r>
          </a:p>
          <a:p>
            <a:r>
              <a:rPr lang="en-US" dirty="0"/>
              <a:t>Ref: https://blog.idrsolutions.com/2015/02/8-useful-java-testing-tools-frameworks-programmers-developers-coders/</a:t>
            </a:r>
          </a:p>
          <a:p>
            <a:endParaRPr lang="en-US" dirty="0"/>
          </a:p>
          <a:p>
            <a:r>
              <a:rPr lang="en-US" sz="1200" b="0" i="0" kern="1200" dirty="0">
                <a:solidFill>
                  <a:schemeClr val="tx1"/>
                </a:solidFill>
                <a:effectLst/>
                <a:latin typeface="+mn-lt"/>
                <a:ea typeface="+mn-ea"/>
                <a:cs typeface="+mn-cs"/>
              </a:rPr>
              <a:t>Testing tools for Java</a:t>
            </a:r>
          </a:p>
          <a:p>
            <a:pPr latinLnBrk="0"/>
            <a:r>
              <a:rPr lang="en-US" sz="1200" b="0" i="0" kern="1200" dirty="0">
                <a:solidFill>
                  <a:schemeClr val="tx1"/>
                </a:solidFill>
                <a:effectLst/>
                <a:latin typeface="+mn-lt"/>
                <a:ea typeface="+mn-ea"/>
                <a:cs typeface="+mn-cs"/>
              </a:rPr>
              <a:t>Here are my top ‘8 tools to help you with Java testing (&amp; Frameworks)’.</a:t>
            </a:r>
          </a:p>
          <a:p>
            <a:r>
              <a:rPr lang="en-US" sz="1200" b="0" i="0" u="none" strike="noStrike" kern="1200" dirty="0">
                <a:solidFill>
                  <a:schemeClr val="tx1"/>
                </a:solidFill>
                <a:effectLst/>
                <a:latin typeface="+mn-lt"/>
                <a:ea typeface="+mn-ea"/>
                <a:cs typeface="+mn-cs"/>
                <a:hlinkClick r:id="rId3"/>
              </a:rPr>
              <a:t>1. Arquillian</a:t>
            </a:r>
            <a:endParaRPr lang="en-US" sz="1200" b="0" i="0" kern="1200" dirty="0">
              <a:solidFill>
                <a:schemeClr val="tx1"/>
              </a:solidFill>
              <a:effectLst/>
              <a:latin typeface="+mn-lt"/>
              <a:ea typeface="+mn-ea"/>
              <a:cs typeface="+mn-cs"/>
            </a:endParaRPr>
          </a:p>
          <a:p>
            <a:pPr latinLnBrk="0"/>
            <a:r>
              <a:rPr lang="en-US" sz="1200" b="0" i="0" kern="1200" dirty="0">
                <a:solidFill>
                  <a:schemeClr val="tx1"/>
                </a:solidFill>
                <a:effectLst/>
                <a:latin typeface="+mn-lt"/>
                <a:ea typeface="+mn-ea"/>
                <a:cs typeface="+mn-cs"/>
              </a:rPr>
              <a:t>Arquillian is a highly innovative and extendible testing platform for JVM that allows developers to easily create automated integration, functional and acceptance tests for Java. Arquillian allows you to run test in the run-time so you don’t have to manage the run-time from the test (or the build). Arquillian can be used to manage the life cycle of the container (or containers),bundling test cases, dependent classes and resources. It is also capable of deploying archive into containers and execute tests in the containers and capture results and create reports.</a:t>
            </a:r>
          </a:p>
          <a:p>
            <a:pPr latinLnBrk="0"/>
            <a:r>
              <a:rPr lang="en-US" sz="1200" b="0" i="0" kern="1200" dirty="0">
                <a:solidFill>
                  <a:schemeClr val="tx1"/>
                </a:solidFill>
                <a:effectLst/>
                <a:latin typeface="+mn-lt"/>
                <a:ea typeface="+mn-ea"/>
                <a:cs typeface="+mn-cs"/>
              </a:rPr>
              <a:t>Arquillian integrates with familiar testing frameworks such as JUnit 4, TestNG 5 and allows tests to be launched using existing IDE, and because of its modular design it is capable of running Ant and Maven test plugins. You can </a:t>
            </a:r>
            <a:r>
              <a:rPr lang="en-US" sz="1200" b="0" i="0" u="none" strike="noStrike" kern="1200" dirty="0">
                <a:solidFill>
                  <a:schemeClr val="tx1"/>
                </a:solidFill>
                <a:effectLst/>
                <a:latin typeface="+mn-lt"/>
                <a:ea typeface="+mn-ea"/>
                <a:cs typeface="+mn-cs"/>
                <a:hlinkClick r:id="rId3"/>
              </a:rPr>
              <a:t>find out more on their website</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hlinkClick r:id="rId4"/>
              </a:rPr>
              <a:t>2. </a:t>
            </a:r>
            <a:r>
              <a:rPr lang="en-US" sz="1200" b="0" i="0" u="none" strike="noStrike" kern="1200" dirty="0" err="1">
                <a:solidFill>
                  <a:schemeClr val="tx1"/>
                </a:solidFill>
                <a:effectLst/>
                <a:latin typeface="+mn-lt"/>
                <a:ea typeface="+mn-ea"/>
                <a:cs typeface="+mn-cs"/>
                <a:hlinkClick r:id="rId4"/>
              </a:rPr>
              <a:t>JTest</a:t>
            </a:r>
            <a:endParaRPr lang="en-US" sz="1200" b="0" i="0" kern="1200" dirty="0">
              <a:solidFill>
                <a:schemeClr val="tx1"/>
              </a:solidFill>
              <a:effectLst/>
              <a:latin typeface="+mn-lt"/>
              <a:ea typeface="+mn-ea"/>
              <a:cs typeface="+mn-cs"/>
            </a:endParaRPr>
          </a:p>
          <a:p>
            <a:pPr latinLnBrk="0"/>
            <a:r>
              <a:rPr lang="en-US" sz="1200" b="0" i="0" kern="1200" dirty="0" err="1">
                <a:solidFill>
                  <a:schemeClr val="tx1"/>
                </a:solidFill>
                <a:effectLst/>
                <a:latin typeface="+mn-lt"/>
                <a:ea typeface="+mn-ea"/>
                <a:cs typeface="+mn-cs"/>
              </a:rPr>
              <a:t>JTest</a:t>
            </a:r>
            <a:r>
              <a:rPr lang="en-US" sz="1200" b="0" i="0" kern="1200" dirty="0">
                <a:solidFill>
                  <a:schemeClr val="tx1"/>
                </a:solidFill>
                <a:effectLst/>
                <a:latin typeface="+mn-lt"/>
                <a:ea typeface="+mn-ea"/>
                <a:cs typeface="+mn-cs"/>
              </a:rPr>
              <a:t> also known as ‘</a:t>
            </a:r>
            <a:r>
              <a:rPr lang="en-US" sz="1200" b="0" i="0" kern="1200" dirty="0" err="1">
                <a:solidFill>
                  <a:schemeClr val="tx1"/>
                </a:solidFill>
                <a:effectLst/>
                <a:latin typeface="+mn-lt"/>
                <a:ea typeface="+mn-ea"/>
                <a:cs typeface="+mn-cs"/>
              </a:rPr>
              <a:t>Parasoft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JTest</a:t>
            </a:r>
            <a:r>
              <a:rPr lang="en-US" sz="1200" b="0" i="0" kern="1200" dirty="0">
                <a:solidFill>
                  <a:schemeClr val="tx1"/>
                </a:solidFill>
                <a:effectLst/>
                <a:latin typeface="+mn-lt"/>
                <a:ea typeface="+mn-ea"/>
                <a:cs typeface="+mn-cs"/>
              </a:rPr>
              <a:t>’ is an automated Java software testing and static analysis software made by </a:t>
            </a:r>
            <a:r>
              <a:rPr lang="en-US" sz="1200" b="0" i="0" kern="1200" dirty="0" err="1">
                <a:solidFill>
                  <a:schemeClr val="tx1"/>
                </a:solidFill>
                <a:effectLst/>
                <a:latin typeface="+mn-lt"/>
                <a:ea typeface="+mn-ea"/>
                <a:cs typeface="+mn-cs"/>
              </a:rPr>
              <a:t>Parasoft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JTest</a:t>
            </a:r>
            <a:r>
              <a:rPr lang="en-US" sz="1200" b="0" i="0" kern="1200" dirty="0">
                <a:solidFill>
                  <a:schemeClr val="tx1"/>
                </a:solidFill>
                <a:effectLst/>
                <a:latin typeface="+mn-lt"/>
                <a:ea typeface="+mn-ea"/>
                <a:cs typeface="+mn-cs"/>
              </a:rPr>
              <a:t> includes functionality for Unit test-case generation and execution, static code analysis, data flow static analysis, and metrics analysis, regression testing, run-time error detection.</a:t>
            </a:r>
          </a:p>
          <a:p>
            <a:pPr latinLnBrk="0"/>
            <a:r>
              <a:rPr lang="en-US" sz="1200" b="0" i="0" kern="1200" dirty="0">
                <a:solidFill>
                  <a:schemeClr val="tx1"/>
                </a:solidFill>
                <a:effectLst/>
                <a:latin typeface="+mn-lt"/>
                <a:ea typeface="+mn-ea"/>
                <a:cs typeface="+mn-cs"/>
              </a:rPr>
              <a:t>There are also features that allow you to peer code review process automation and run-time error detection for e.g.: Race conditions, exceptions, resource and memory leaks, security attack vulnerabilities. You can </a:t>
            </a:r>
            <a:r>
              <a:rPr lang="en-US" sz="1200" b="0" i="0" u="none" strike="noStrike" kern="1200" dirty="0">
                <a:solidFill>
                  <a:schemeClr val="tx1"/>
                </a:solidFill>
                <a:effectLst/>
                <a:latin typeface="+mn-lt"/>
                <a:ea typeface="+mn-ea"/>
                <a:cs typeface="+mn-cs"/>
                <a:hlinkClick r:id="rId4"/>
              </a:rPr>
              <a:t>find out more on their website</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hlinkClick r:id="rId5"/>
              </a:rPr>
              <a:t>3. The Grinder</a:t>
            </a:r>
            <a:endParaRPr lang="en-US" sz="1200" b="0" i="0" kern="1200" dirty="0">
              <a:solidFill>
                <a:schemeClr val="tx1"/>
              </a:solidFill>
              <a:effectLst/>
              <a:latin typeface="+mn-lt"/>
              <a:ea typeface="+mn-ea"/>
              <a:cs typeface="+mn-cs"/>
            </a:endParaRPr>
          </a:p>
          <a:p>
            <a:pPr latinLnBrk="0"/>
            <a:r>
              <a:rPr lang="en-US" sz="1200" b="0" i="0" kern="1200" dirty="0">
                <a:solidFill>
                  <a:schemeClr val="tx1"/>
                </a:solidFill>
                <a:effectLst/>
                <a:latin typeface="+mn-lt"/>
                <a:ea typeface="+mn-ea"/>
                <a:cs typeface="+mn-cs"/>
              </a:rPr>
              <a:t>‘The Grinder’ is a Java load testing framework that was designed to make sure it was easy to run and distributed test’s using many load injector machines. The Grinder can Load test on anything that has a Java API. This includes HTTP web servers, SOAP and REST web services, and application servers and including custom protocols and the test scripts are written in the powerful </a:t>
            </a:r>
            <a:r>
              <a:rPr lang="en-US" sz="1200" b="0" i="0" kern="1200" dirty="0" err="1">
                <a:solidFill>
                  <a:schemeClr val="tx1"/>
                </a:solidFill>
                <a:effectLst/>
                <a:latin typeface="+mn-lt"/>
                <a:ea typeface="+mn-ea"/>
                <a:cs typeface="+mn-cs"/>
              </a:rPr>
              <a:t>Jython</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Clojure</a:t>
            </a:r>
            <a:r>
              <a:rPr lang="en-US" sz="1200" b="0" i="0" kern="1200" dirty="0">
                <a:solidFill>
                  <a:schemeClr val="tx1"/>
                </a:solidFill>
                <a:effectLst/>
                <a:latin typeface="+mn-lt"/>
                <a:ea typeface="+mn-ea"/>
                <a:cs typeface="+mn-cs"/>
              </a:rPr>
              <a:t> languages. The GUI console for The Grinder allows you to have multiple load injectors to be monitored and controlled and Automatic management of client connections and cookies, SSL, Proxy aware and Connection throttling. You can find more in depth information on The Grinders </a:t>
            </a:r>
            <a:r>
              <a:rPr lang="en-US" sz="1200" b="0" i="0" u="none" strike="noStrike" kern="1200" dirty="0">
                <a:solidFill>
                  <a:schemeClr val="tx1"/>
                </a:solidFill>
                <a:effectLst/>
                <a:latin typeface="+mn-lt"/>
                <a:ea typeface="+mn-ea"/>
                <a:cs typeface="+mn-cs"/>
                <a:hlinkClick r:id="rId6"/>
              </a:rPr>
              <a:t>features here</a:t>
            </a:r>
            <a:r>
              <a:rPr lang="en-US" sz="1200" b="0" i="0" kern="1200" dirty="0">
                <a:solidFill>
                  <a:schemeClr val="tx1"/>
                </a:solidFill>
                <a:effectLst/>
                <a:latin typeface="+mn-lt"/>
                <a:ea typeface="+mn-ea"/>
                <a:cs typeface="+mn-cs"/>
              </a:rPr>
              <a:t>.</a:t>
            </a:r>
          </a:p>
          <a:p>
            <a:pPr latinLnBrk="0"/>
            <a:r>
              <a:rPr lang="en-US" sz="1200" b="0" i="0" kern="1200" dirty="0">
                <a:solidFill>
                  <a:schemeClr val="tx1"/>
                </a:solidFill>
                <a:effectLst/>
                <a:latin typeface="+mn-lt"/>
                <a:ea typeface="+mn-ea"/>
                <a:cs typeface="+mn-cs"/>
              </a:rPr>
              <a:t>It is freely available under a BSD-style open-source license. You can </a:t>
            </a:r>
            <a:r>
              <a:rPr lang="en-US" sz="1200" b="0" i="0" u="none" strike="noStrike" kern="1200" dirty="0">
                <a:solidFill>
                  <a:schemeClr val="tx1"/>
                </a:solidFill>
                <a:effectLst/>
                <a:latin typeface="+mn-lt"/>
                <a:ea typeface="+mn-ea"/>
                <a:cs typeface="+mn-cs"/>
                <a:hlinkClick r:id="rId5"/>
              </a:rPr>
              <a:t>find out more on their website.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4. TestNG</a:t>
            </a:r>
            <a:endParaRPr lang="en-US" sz="1200" b="0" i="0" kern="1200" dirty="0">
              <a:solidFill>
                <a:schemeClr val="tx1"/>
              </a:solidFill>
              <a:effectLst/>
              <a:latin typeface="+mn-lt"/>
              <a:ea typeface="+mn-ea"/>
              <a:cs typeface="+mn-cs"/>
            </a:endParaRPr>
          </a:p>
          <a:p>
            <a:pPr latinLnBrk="0"/>
            <a:r>
              <a:rPr lang="en-US" sz="1200" b="0" i="0" kern="1200" dirty="0">
                <a:solidFill>
                  <a:schemeClr val="tx1"/>
                </a:solidFill>
                <a:effectLst/>
                <a:latin typeface="+mn-lt"/>
                <a:ea typeface="+mn-ea"/>
                <a:cs typeface="+mn-cs"/>
              </a:rPr>
              <a:t>TestNG is a testing framework designed for the Java programming language and inspired by JUnit and </a:t>
            </a:r>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TestNG was primarily designed to cover a wider range of test categories such as unit, functional, end-to-end, integration, etc. It also introduced some new functionality that make it more powerful and easier to use, such as: Annotations, Running tests in big thread pools with various policies available, code testing in a multi thread safe, flexible test configurations, data-driven testing support for parameters, and more.</a:t>
            </a:r>
          </a:p>
          <a:p>
            <a:pPr latinLnBrk="0"/>
            <a:r>
              <a:rPr lang="en-US" sz="1200" b="0" i="0" kern="1200" dirty="0">
                <a:solidFill>
                  <a:schemeClr val="tx1"/>
                </a:solidFill>
                <a:effectLst/>
                <a:latin typeface="+mn-lt"/>
                <a:ea typeface="+mn-ea"/>
                <a:cs typeface="+mn-cs"/>
              </a:rPr>
              <a:t>TestNG is supported by a variety of tools and plug-ins such as Eclipse, IDEA, Maven, etc and </a:t>
            </a:r>
            <a:r>
              <a:rPr lang="en-US" sz="1200" b="0" i="0" u="none" strike="noStrike" kern="1200" dirty="0">
                <a:solidFill>
                  <a:schemeClr val="tx1"/>
                </a:solidFill>
                <a:effectLst/>
                <a:latin typeface="+mn-lt"/>
                <a:ea typeface="+mn-ea"/>
                <a:cs typeface="+mn-cs"/>
                <a:hlinkClick r:id="rId7"/>
              </a:rPr>
              <a:t>You can find out more on their website.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a:rPr>
              <a:t>5. JUnit</a:t>
            </a:r>
            <a:endParaRPr lang="en-US" sz="1200" b="0" i="0" kern="1200" dirty="0">
              <a:solidFill>
                <a:schemeClr val="tx1"/>
              </a:solidFill>
              <a:effectLst/>
              <a:latin typeface="+mn-lt"/>
              <a:ea typeface="+mn-ea"/>
              <a:cs typeface="+mn-cs"/>
            </a:endParaRPr>
          </a:p>
          <a:p>
            <a:pPr latinLnBrk="0"/>
            <a:r>
              <a:rPr lang="en-US" sz="1200" b="0" i="0" kern="1200" dirty="0">
                <a:solidFill>
                  <a:schemeClr val="tx1"/>
                </a:solidFill>
                <a:effectLst/>
                <a:latin typeface="+mn-lt"/>
                <a:ea typeface="+mn-ea"/>
                <a:cs typeface="+mn-cs"/>
              </a:rPr>
              <a:t>JUnit is a unit testing framework designed for the Java programming language. JUnit has played an important role in the development of test-driven development frameworks. It is one of a family of unit testing frameworks which is collectively known as the </a:t>
            </a:r>
            <a:r>
              <a:rPr lang="en-US" sz="1200" b="0" i="0" kern="1200" dirty="0" err="1">
                <a:solidFill>
                  <a:schemeClr val="tx1"/>
                </a:solidFill>
                <a:effectLst/>
                <a:latin typeface="+mn-lt"/>
                <a:ea typeface="+mn-ea"/>
                <a:cs typeface="+mn-cs"/>
              </a:rPr>
              <a:t>xUnit</a:t>
            </a:r>
            <a:r>
              <a:rPr lang="en-US" sz="1200" b="0" i="0" kern="1200" dirty="0">
                <a:solidFill>
                  <a:schemeClr val="tx1"/>
                </a:solidFill>
                <a:effectLst/>
                <a:latin typeface="+mn-lt"/>
                <a:ea typeface="+mn-ea"/>
                <a:cs typeface="+mn-cs"/>
              </a:rPr>
              <a:t> that originated with </a:t>
            </a:r>
            <a:r>
              <a:rPr lang="en-US" sz="1200" b="0" i="0" kern="1200" dirty="0" err="1">
                <a:solidFill>
                  <a:schemeClr val="tx1"/>
                </a:solidFill>
                <a:effectLst/>
                <a:latin typeface="+mn-lt"/>
                <a:ea typeface="+mn-ea"/>
                <a:cs typeface="+mn-cs"/>
              </a:rPr>
              <a:t>SUnit</a:t>
            </a:r>
            <a:r>
              <a:rPr lang="en-US" sz="1200" b="0" i="0" kern="1200" dirty="0">
                <a:solidFill>
                  <a:schemeClr val="tx1"/>
                </a:solidFill>
                <a:effectLst/>
                <a:latin typeface="+mn-lt"/>
                <a:ea typeface="+mn-ea"/>
                <a:cs typeface="+mn-cs"/>
              </a:rPr>
              <a:t>.</a:t>
            </a:r>
          </a:p>
          <a:p>
            <a:pPr latinLnBrk="0"/>
            <a:r>
              <a:rPr lang="en-US" sz="1200" b="0" i="0" kern="1200" dirty="0">
                <a:solidFill>
                  <a:schemeClr val="tx1"/>
                </a:solidFill>
                <a:effectLst/>
                <a:latin typeface="+mn-lt"/>
                <a:ea typeface="+mn-ea"/>
                <a:cs typeface="+mn-cs"/>
              </a:rPr>
              <a:t>JUnit is linked as a JAR at compile-time and can be used to write repeatable tests</a:t>
            </a:r>
          </a:p>
          <a:p>
            <a:pPr latinLnBrk="0"/>
            <a:r>
              <a:rPr lang="en-US" sz="1200" b="0" i="0" u="none" strike="noStrike" kern="1200" dirty="0">
                <a:solidFill>
                  <a:schemeClr val="tx1"/>
                </a:solidFill>
                <a:effectLst/>
                <a:latin typeface="+mn-lt"/>
                <a:ea typeface="+mn-ea"/>
                <a:cs typeface="+mn-cs"/>
                <a:hlinkClick r:id="rId8"/>
              </a:rPr>
              <a:t>You can find out more about JUnit on their website.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9"/>
              </a:rPr>
              <a:t>6. </a:t>
            </a:r>
            <a:r>
              <a:rPr lang="en-US" sz="1200" b="0" i="0" u="none" strike="noStrike" kern="1200" dirty="0" err="1">
                <a:solidFill>
                  <a:schemeClr val="tx1"/>
                </a:solidFill>
                <a:effectLst/>
                <a:latin typeface="+mn-lt"/>
                <a:ea typeface="+mn-ea"/>
                <a:cs typeface="+mn-cs"/>
                <a:hlinkClick r:id="rId9"/>
              </a:rPr>
              <a:t>JWalk</a:t>
            </a:r>
            <a:endParaRPr lang="en-US" sz="1200" b="0" i="0" kern="1200" dirty="0">
              <a:solidFill>
                <a:schemeClr val="tx1"/>
              </a:solidFill>
              <a:effectLst/>
              <a:latin typeface="+mn-lt"/>
              <a:ea typeface="+mn-ea"/>
              <a:cs typeface="+mn-cs"/>
            </a:endParaRPr>
          </a:p>
          <a:p>
            <a:pPr latinLnBrk="0"/>
            <a:r>
              <a:rPr lang="en-US" sz="1200" b="0" i="0" kern="1200" dirty="0" err="1">
                <a:solidFill>
                  <a:schemeClr val="tx1"/>
                </a:solidFill>
                <a:effectLst/>
                <a:latin typeface="+mn-lt"/>
                <a:ea typeface="+mn-ea"/>
                <a:cs typeface="+mn-cs"/>
              </a:rPr>
              <a:t>JWalk</a:t>
            </a:r>
            <a:r>
              <a:rPr lang="en-US" sz="1200" b="0" i="0" kern="1200" dirty="0">
                <a:solidFill>
                  <a:schemeClr val="tx1"/>
                </a:solidFill>
                <a:effectLst/>
                <a:latin typeface="+mn-lt"/>
                <a:ea typeface="+mn-ea"/>
                <a:cs typeface="+mn-cs"/>
              </a:rPr>
              <a:t> is designed as a unit testing toolkit for the Java programming language. It has been designed to support a testing paradigm called Lazy Systematic Unit Testing. The </a:t>
            </a:r>
            <a:r>
              <a:rPr lang="en-US" sz="1200" b="0" i="0" kern="1200" dirty="0" err="1">
                <a:solidFill>
                  <a:schemeClr val="tx1"/>
                </a:solidFill>
                <a:effectLst/>
                <a:latin typeface="+mn-lt"/>
                <a:ea typeface="+mn-ea"/>
                <a:cs typeface="+mn-cs"/>
              </a:rPr>
              <a:t>JWalkTester</a:t>
            </a:r>
            <a:r>
              <a:rPr lang="en-US" sz="1200" b="0" i="0" kern="1200" dirty="0">
                <a:solidFill>
                  <a:schemeClr val="tx1"/>
                </a:solidFill>
                <a:effectLst/>
                <a:latin typeface="+mn-lt"/>
                <a:ea typeface="+mn-ea"/>
                <a:cs typeface="+mn-cs"/>
              </a:rPr>
              <a:t> tool performs any tests of any compiled Java class, supplied by a programmer. It is capable of testing conformance to a lazy specification, by static and dynamic analysis, and from hints by the programmer behind the code.</a:t>
            </a:r>
          </a:p>
          <a:p>
            <a:pPr latinLnBrk="0"/>
            <a:r>
              <a:rPr lang="en-US" sz="1200" b="0" i="0" u="none" strike="noStrike" kern="1200" dirty="0">
                <a:solidFill>
                  <a:schemeClr val="tx1"/>
                </a:solidFill>
                <a:effectLst/>
                <a:latin typeface="+mn-lt"/>
                <a:ea typeface="+mn-ea"/>
                <a:cs typeface="+mn-cs"/>
                <a:hlinkClick r:id="rId9"/>
              </a:rPr>
              <a:t>You can find out more about </a:t>
            </a:r>
            <a:r>
              <a:rPr lang="en-US" sz="1200" b="0" i="0" u="none" strike="noStrike" kern="1200" dirty="0" err="1">
                <a:solidFill>
                  <a:schemeClr val="tx1"/>
                </a:solidFill>
                <a:effectLst/>
                <a:latin typeface="+mn-lt"/>
                <a:ea typeface="+mn-ea"/>
                <a:cs typeface="+mn-cs"/>
                <a:hlinkClick r:id="rId9"/>
              </a:rPr>
              <a:t>JWalk</a:t>
            </a:r>
            <a:r>
              <a:rPr lang="en-US" sz="1200" b="0" i="0" u="none" strike="noStrike" kern="1200" dirty="0">
                <a:solidFill>
                  <a:schemeClr val="tx1"/>
                </a:solidFill>
                <a:effectLst/>
                <a:latin typeface="+mn-lt"/>
                <a:ea typeface="+mn-ea"/>
                <a:cs typeface="+mn-cs"/>
                <a:hlinkClick r:id="rId9"/>
              </a:rPr>
              <a:t> on their website.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0"/>
              </a:rPr>
              <a:t>7. Mockito</a:t>
            </a:r>
            <a:endParaRPr lang="en-US" sz="1200" b="0" i="0" kern="1200" dirty="0">
              <a:solidFill>
                <a:schemeClr val="tx1"/>
              </a:solidFill>
              <a:effectLst/>
              <a:latin typeface="+mn-lt"/>
              <a:ea typeface="+mn-ea"/>
              <a:cs typeface="+mn-cs"/>
            </a:endParaRPr>
          </a:p>
          <a:p>
            <a:pPr latinLnBrk="0"/>
            <a:r>
              <a:rPr lang="en-US" sz="1200" b="0" i="0" kern="1200" dirty="0">
                <a:solidFill>
                  <a:schemeClr val="tx1"/>
                </a:solidFill>
                <a:effectLst/>
                <a:latin typeface="+mn-lt"/>
                <a:ea typeface="+mn-ea"/>
                <a:cs typeface="+mn-cs"/>
              </a:rPr>
              <a:t>Mockito is designed as a open source testing framework for Java which is available under a MIT License. Mockito allows programmers to create and test double objects (mock objects) in automated unit tests for the purpose of Test-driven Development (TDD) or Behavior Driven Development (BDD).</a:t>
            </a:r>
          </a:p>
          <a:p>
            <a:pPr latinLnBrk="0"/>
            <a:r>
              <a:rPr lang="en-US" sz="1200" b="0" i="0" u="none" strike="noStrike" kern="1200" dirty="0">
                <a:solidFill>
                  <a:schemeClr val="tx1"/>
                </a:solidFill>
                <a:effectLst/>
                <a:latin typeface="+mn-lt"/>
                <a:ea typeface="+mn-ea"/>
                <a:cs typeface="+mn-cs"/>
                <a:hlinkClick r:id="rId10"/>
              </a:rPr>
              <a:t>You can find out more about Mockito on their website.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8. Powermock</a:t>
            </a:r>
            <a:endParaRPr lang="en-US" sz="1200" b="0" i="0" kern="1200" dirty="0">
              <a:solidFill>
                <a:schemeClr val="tx1"/>
              </a:solidFill>
              <a:effectLst/>
              <a:latin typeface="+mn-lt"/>
              <a:ea typeface="+mn-ea"/>
              <a:cs typeface="+mn-cs"/>
            </a:endParaRPr>
          </a:p>
          <a:p>
            <a:pPr latinLnBrk="0"/>
            <a:r>
              <a:rPr lang="en-US" sz="1200" b="0" i="0" kern="1200" dirty="0" err="1">
                <a:solidFill>
                  <a:schemeClr val="tx1"/>
                </a:solidFill>
                <a:effectLst/>
                <a:latin typeface="+mn-lt"/>
                <a:ea typeface="+mn-ea"/>
                <a:cs typeface="+mn-cs"/>
              </a:rPr>
              <a:t>PowerMock</a:t>
            </a:r>
            <a:r>
              <a:rPr lang="en-US" sz="1200" b="0" i="0" kern="1200" dirty="0">
                <a:solidFill>
                  <a:schemeClr val="tx1"/>
                </a:solidFill>
                <a:effectLst/>
                <a:latin typeface="+mn-lt"/>
                <a:ea typeface="+mn-ea"/>
                <a:cs typeface="+mn-cs"/>
              </a:rPr>
              <a:t> is a Java Framework for unit testing of source code and It runs as an extension of other Mocking frameworks like Mockito or </a:t>
            </a:r>
            <a:r>
              <a:rPr lang="en-US" sz="1200" b="0" i="0" kern="1200" dirty="0" err="1">
                <a:solidFill>
                  <a:schemeClr val="tx1"/>
                </a:solidFill>
                <a:effectLst/>
                <a:latin typeface="+mn-lt"/>
                <a:ea typeface="+mn-ea"/>
                <a:cs typeface="+mn-cs"/>
              </a:rPr>
              <a:t>EasyMock</a:t>
            </a:r>
            <a:r>
              <a:rPr lang="en-US" sz="1200" b="0" i="0" kern="1200" dirty="0">
                <a:solidFill>
                  <a:schemeClr val="tx1"/>
                </a:solidFill>
                <a:effectLst/>
                <a:latin typeface="+mn-lt"/>
                <a:ea typeface="+mn-ea"/>
                <a:cs typeface="+mn-cs"/>
              </a:rPr>
              <a:t> but comes with more powerful capabilities. </a:t>
            </a:r>
            <a:r>
              <a:rPr lang="en-US" sz="1200" b="0" i="0" kern="1200" dirty="0" err="1">
                <a:solidFill>
                  <a:schemeClr val="tx1"/>
                </a:solidFill>
                <a:effectLst/>
                <a:latin typeface="+mn-lt"/>
                <a:ea typeface="+mn-ea"/>
                <a:cs typeface="+mn-cs"/>
              </a:rPr>
              <a:t>PowerMock</a:t>
            </a:r>
            <a:r>
              <a:rPr lang="en-US" sz="1200" b="0" i="0" kern="1200" dirty="0">
                <a:solidFill>
                  <a:schemeClr val="tx1"/>
                </a:solidFill>
                <a:effectLst/>
                <a:latin typeface="+mn-lt"/>
                <a:ea typeface="+mn-ea"/>
                <a:cs typeface="+mn-cs"/>
              </a:rPr>
              <a:t> utilizes a custom </a:t>
            </a:r>
            <a:r>
              <a:rPr lang="en-US" sz="1200" b="0" i="0" kern="1200" dirty="0" err="1">
                <a:solidFill>
                  <a:schemeClr val="tx1"/>
                </a:solidFill>
                <a:effectLst/>
                <a:latin typeface="+mn-lt"/>
                <a:ea typeface="+mn-ea"/>
                <a:cs typeface="+mn-cs"/>
              </a:rPr>
              <a:t>classloader</a:t>
            </a:r>
            <a:r>
              <a:rPr lang="en-US" sz="1200" b="0" i="0" kern="1200" dirty="0">
                <a:solidFill>
                  <a:schemeClr val="tx1"/>
                </a:solidFill>
                <a:effectLst/>
                <a:latin typeface="+mn-lt"/>
                <a:ea typeface="+mn-ea"/>
                <a:cs typeface="+mn-cs"/>
              </a:rPr>
              <a:t> and bytecode manipulator to enable mocking of static methods, removal of static initializes, constructors, final classes and methods and private methods. It as been primarily designed to extend the existing API’s with a small number of methods and annotations to enable the extra features.</a:t>
            </a:r>
          </a:p>
          <a:p>
            <a:pPr latinLnBrk="0"/>
            <a:r>
              <a:rPr lang="en-US" sz="1200" b="0" i="0" kern="1200" dirty="0">
                <a:solidFill>
                  <a:schemeClr val="tx1"/>
                </a:solidFill>
                <a:effectLst/>
                <a:latin typeface="+mn-lt"/>
                <a:ea typeface="+mn-ea"/>
                <a:cs typeface="+mn-cs"/>
              </a:rPr>
              <a:t>It is available under an open source Apache License 2.0 and is available in </a:t>
            </a:r>
            <a:r>
              <a:rPr lang="en-US" sz="1200" b="0" i="0" u="none" strike="noStrike" kern="1200" dirty="0">
                <a:solidFill>
                  <a:schemeClr val="tx1"/>
                </a:solidFill>
                <a:effectLst/>
                <a:latin typeface="+mn-lt"/>
                <a:ea typeface="+mn-ea"/>
                <a:cs typeface="+mn-cs"/>
                <a:hlinkClick r:id="rId11"/>
              </a:rPr>
              <a:t>Powermock Google Code site</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55</a:t>
            </a:fld>
            <a:endParaRPr lang="en-US"/>
          </a:p>
        </p:txBody>
      </p:sp>
    </p:spTree>
    <p:extLst>
      <p:ext uri="{BB962C8B-B14F-4D97-AF65-F5344CB8AC3E}">
        <p14:creationId xmlns:p14="http://schemas.microsoft.com/office/powerpoint/2010/main" val="2925494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about these tools</a:t>
            </a:r>
          </a:p>
          <a:p>
            <a:r>
              <a:rPr lang="en-US" dirty="0"/>
              <a:t>Ref: http://www.nunit.org/</a:t>
            </a:r>
          </a:p>
          <a:p>
            <a:r>
              <a:rPr lang="en-US" dirty="0"/>
              <a:t>Ref: https://en.wikipedia.org/wiki/List_of_unit_testing_frameworks#.NET_programming_languages</a:t>
            </a:r>
          </a:p>
          <a:p>
            <a:endParaRPr lang="en-US" dirty="0"/>
          </a:p>
          <a:p>
            <a:r>
              <a:rPr lang="en-US" sz="1200" b="1" i="0" kern="1200" dirty="0">
                <a:solidFill>
                  <a:schemeClr val="tx1"/>
                </a:solidFill>
                <a:effectLst/>
                <a:latin typeface="+mn-lt"/>
                <a:ea typeface="+mn-ea"/>
                <a:cs typeface="+mn-cs"/>
              </a:rPr>
              <a:t>License</a:t>
            </a:r>
          </a:p>
          <a:p>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is Open Source software and </a:t>
            </a:r>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3.0 is released under the </a:t>
            </a:r>
            <a:r>
              <a:rPr lang="en-US" sz="1200" b="0" i="0" kern="1200" dirty="0">
                <a:solidFill>
                  <a:schemeClr val="tx1"/>
                </a:solidFill>
                <a:effectLst/>
                <a:latin typeface="+mn-lt"/>
                <a:ea typeface="+mn-ea"/>
                <a:cs typeface="+mn-cs"/>
                <a:hlinkClick r:id="rId3"/>
              </a:rPr>
              <a:t>MIT license</a:t>
            </a:r>
            <a:r>
              <a:rPr lang="en-US" sz="1200" b="0" i="0" kern="1200" dirty="0">
                <a:solidFill>
                  <a:schemeClr val="tx1"/>
                </a:solidFill>
                <a:effectLst/>
                <a:latin typeface="+mn-lt"/>
                <a:ea typeface="+mn-ea"/>
                <a:cs typeface="+mn-cs"/>
              </a:rPr>
              <a:t>. . Earlier releases used the </a:t>
            </a:r>
            <a:r>
              <a:rPr lang="en-US" sz="1200" b="0" i="0" kern="1200" dirty="0" err="1">
                <a:solidFill>
                  <a:schemeClr val="tx1"/>
                </a:solidFill>
                <a:effectLst/>
                <a:latin typeface="+mn-lt"/>
                <a:ea typeface="+mn-ea"/>
                <a:cs typeface="+mn-cs"/>
                <a:hlinkClick r:id="rId4"/>
              </a:rPr>
              <a:t>NUnit</a:t>
            </a:r>
            <a:r>
              <a:rPr lang="en-US" sz="1200" b="0" i="0" kern="1200" dirty="0">
                <a:solidFill>
                  <a:schemeClr val="tx1"/>
                </a:solidFill>
                <a:effectLst/>
                <a:latin typeface="+mn-lt"/>
                <a:ea typeface="+mn-ea"/>
                <a:cs typeface="+mn-cs"/>
                <a:hlinkClick r:id="rId4"/>
              </a:rPr>
              <a:t> license</a:t>
            </a:r>
            <a:r>
              <a:rPr lang="en-US" sz="1200" b="0" i="0" kern="1200" dirty="0">
                <a:solidFill>
                  <a:schemeClr val="tx1"/>
                </a:solidFill>
                <a:effectLst/>
                <a:latin typeface="+mn-lt"/>
                <a:ea typeface="+mn-ea"/>
                <a:cs typeface="+mn-cs"/>
              </a:rPr>
              <a:t> Both of these licenses allow the use of </a:t>
            </a:r>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in free and commercial applications and libraries without restrictions.</a:t>
            </a:r>
          </a:p>
          <a:p>
            <a:r>
              <a:rPr lang="en-US" sz="1200" b="1" i="0" kern="1200" dirty="0">
                <a:solidFill>
                  <a:schemeClr val="tx1"/>
                </a:solidFill>
                <a:effectLst/>
                <a:latin typeface="+mn-lt"/>
                <a:ea typeface="+mn-ea"/>
                <a:cs typeface="+mn-cs"/>
              </a:rPr>
              <a:t>About Us</a:t>
            </a:r>
          </a:p>
          <a:p>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3.0 was created by Charlie Poole, Rob </a:t>
            </a:r>
            <a:r>
              <a:rPr lang="en-US" sz="1200" b="0" i="0" kern="1200" dirty="0" err="1">
                <a:solidFill>
                  <a:schemeClr val="tx1"/>
                </a:solidFill>
                <a:effectLst/>
                <a:latin typeface="+mn-lt"/>
                <a:ea typeface="+mn-ea"/>
                <a:cs typeface="+mn-cs"/>
              </a:rPr>
              <a:t>Prouse</a:t>
            </a:r>
            <a:r>
              <a:rPr lang="en-US" sz="1200" b="0" i="0" kern="1200" dirty="0">
                <a:solidFill>
                  <a:schemeClr val="tx1"/>
                </a:solidFill>
                <a:effectLst/>
                <a:latin typeface="+mn-lt"/>
                <a:ea typeface="+mn-ea"/>
                <a:cs typeface="+mn-cs"/>
              </a:rPr>
              <a:t>, Simone </a:t>
            </a:r>
            <a:r>
              <a:rPr lang="en-US" sz="1200" b="0" i="0" kern="1200" dirty="0" err="1">
                <a:solidFill>
                  <a:schemeClr val="tx1"/>
                </a:solidFill>
                <a:effectLst/>
                <a:latin typeface="+mn-lt"/>
                <a:ea typeface="+mn-ea"/>
                <a:cs typeface="+mn-cs"/>
              </a:rPr>
              <a:t>Busoli</a:t>
            </a:r>
            <a:r>
              <a:rPr lang="en-US" sz="1200" b="0" i="0" kern="1200" dirty="0">
                <a:solidFill>
                  <a:schemeClr val="tx1"/>
                </a:solidFill>
                <a:effectLst/>
                <a:latin typeface="+mn-lt"/>
                <a:ea typeface="+mn-ea"/>
                <a:cs typeface="+mn-cs"/>
              </a:rPr>
              <a:t>, Neil Colvin and numerous community contributors.</a:t>
            </a:r>
          </a:p>
          <a:p>
            <a:r>
              <a:rPr lang="en-US" sz="1200" b="0" i="0" kern="1200" dirty="0">
                <a:solidFill>
                  <a:schemeClr val="tx1"/>
                </a:solidFill>
                <a:effectLst/>
                <a:latin typeface="+mn-lt"/>
                <a:ea typeface="+mn-ea"/>
                <a:cs typeface="+mn-cs"/>
              </a:rPr>
              <a:t>Earlier versions of </a:t>
            </a:r>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were developed by Charlie Poole, James W. Newkirk, Alexei A. </a:t>
            </a:r>
            <a:r>
              <a:rPr lang="en-US" sz="1200" b="0" i="0" kern="1200" dirty="0" err="1">
                <a:solidFill>
                  <a:schemeClr val="tx1"/>
                </a:solidFill>
                <a:effectLst/>
                <a:latin typeface="+mn-lt"/>
                <a:ea typeface="+mn-ea"/>
                <a:cs typeface="+mn-cs"/>
              </a:rPr>
              <a:t>Vorontsov</a:t>
            </a:r>
            <a:r>
              <a:rPr lang="en-US" sz="1200" b="0" i="0" kern="1200" dirty="0">
                <a:solidFill>
                  <a:schemeClr val="tx1"/>
                </a:solidFill>
                <a:effectLst/>
                <a:latin typeface="+mn-lt"/>
                <a:ea typeface="+mn-ea"/>
                <a:cs typeface="+mn-cs"/>
              </a:rPr>
              <a:t>, Michael C. Two and Philip A. Craig.</a:t>
            </a:r>
          </a:p>
          <a:p>
            <a:endParaRPr lang="en-US" sz="1200" b="0" i="0" kern="1200" dirty="0">
              <a:solidFill>
                <a:schemeClr val="tx1"/>
              </a:solidFill>
              <a:effectLst/>
              <a:latin typeface="+mn-lt"/>
              <a:ea typeface="+mn-ea"/>
              <a:cs typeface="+mn-cs"/>
            </a:endParaRPr>
          </a:p>
          <a:p>
            <a:r>
              <a:rPr lang="en-US" dirty="0"/>
              <a:t>For more information about these tools</a:t>
            </a:r>
          </a:p>
          <a:p>
            <a:r>
              <a:rPr lang="en-US" dirty="0"/>
              <a:t>http://www.codeproject.com/Articles/178635/Unit-Testing-Using-NUnit</a:t>
            </a:r>
          </a:p>
          <a:p>
            <a:endParaRPr lang="en-US" dirty="0"/>
          </a:p>
          <a:p>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is a unit testing framework for performing unit testing based on the .NET platform. It is a widely used tool for unit testing and is preferred by many developers today. </a:t>
            </a:r>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is free to use. </a:t>
            </a:r>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does not create any test scripts by itself. You have to write test scripts by yourself, but </a:t>
            </a:r>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allows you to use its tools and classes to make unit testing easier. The points to be remembered about </a:t>
            </a:r>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are listed below:</a:t>
            </a:r>
          </a:p>
          <a:p>
            <a:r>
              <a:rPr lang="en-US" sz="1200" b="1" i="0" kern="1200" dirty="0" err="1">
                <a:solidFill>
                  <a:schemeClr val="tx1"/>
                </a:solidFill>
                <a:effectLst/>
                <a:latin typeface="+mn-lt"/>
                <a:ea typeface="+mn-ea"/>
                <a:cs typeface="+mn-cs"/>
              </a:rPr>
              <a:t>NUnit</a:t>
            </a:r>
            <a:r>
              <a:rPr lang="en-US" sz="1200" b="1" i="0" kern="1200" dirty="0">
                <a:solidFill>
                  <a:schemeClr val="tx1"/>
                </a:solidFill>
                <a:effectLst/>
                <a:latin typeface="+mn-lt"/>
                <a:ea typeface="+mn-ea"/>
                <a:cs typeface="+mn-cs"/>
              </a:rPr>
              <a:t> is not an automated GUI testing tool.</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is not a scripting language, all tests are written in .NET supported languages, e.g., C#, VC, VB.NET, J#, etc.</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is a derivative of the popular testing framework used by </a:t>
            </a:r>
            <a:r>
              <a:rPr lang="en-US" sz="1200" b="0" i="0" kern="1200" dirty="0" err="1">
                <a:solidFill>
                  <a:schemeClr val="tx1"/>
                </a:solidFill>
                <a:effectLst/>
                <a:latin typeface="+mn-lt"/>
                <a:ea typeface="+mn-ea"/>
                <a:cs typeface="+mn-cs"/>
              </a:rPr>
              <a:t>eXtreme</a:t>
            </a:r>
            <a:r>
              <a:rPr lang="en-US" sz="1200" b="0" i="0" kern="1200" dirty="0">
                <a:solidFill>
                  <a:schemeClr val="tx1"/>
                </a:solidFill>
                <a:effectLst/>
                <a:latin typeface="+mn-lt"/>
                <a:ea typeface="+mn-ea"/>
                <a:cs typeface="+mn-cs"/>
              </a:rPr>
              <a:t> Programming (XP). It was created by Philip Craig for .NET. It is also available in the name of </a:t>
            </a:r>
            <a:r>
              <a:rPr lang="en-US" sz="1200" b="0" i="0" kern="1200" dirty="0" err="1">
                <a:solidFill>
                  <a:schemeClr val="tx1"/>
                </a:solidFill>
                <a:effectLst/>
                <a:latin typeface="+mn-lt"/>
                <a:ea typeface="+mn-ea"/>
                <a:cs typeface="+mn-cs"/>
              </a:rPr>
              <a:t>jUnit</a:t>
            </a:r>
            <a:r>
              <a:rPr lang="en-US" sz="1200" b="0" i="0" kern="1200" dirty="0">
                <a:solidFill>
                  <a:schemeClr val="tx1"/>
                </a:solidFill>
                <a:effectLst/>
                <a:latin typeface="+mn-lt"/>
                <a:ea typeface="+mn-ea"/>
                <a:cs typeface="+mn-cs"/>
              </a:rPr>
              <a:t> for Java code testing.</a:t>
            </a:r>
          </a:p>
          <a:p>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works by providing a class framework and a test runner application. They can be downloaded from </a:t>
            </a:r>
            <a:r>
              <a:rPr lang="en-US" sz="1200" b="0" i="0" u="none" strike="noStrike" kern="1200" dirty="0">
                <a:solidFill>
                  <a:schemeClr val="tx1"/>
                </a:solidFill>
                <a:effectLst/>
                <a:latin typeface="+mn-lt"/>
                <a:ea typeface="+mn-ea"/>
                <a:cs typeface="+mn-cs"/>
                <a:hlinkClick r:id="rId5"/>
              </a:rPr>
              <a:t>here</a:t>
            </a:r>
            <a:r>
              <a:rPr lang="en-US" sz="1200" b="0" i="0" kern="1200" dirty="0">
                <a:solidFill>
                  <a:schemeClr val="tx1"/>
                </a:solidFill>
                <a:effectLst/>
                <a:latin typeface="+mn-lt"/>
                <a:ea typeface="+mn-ea"/>
                <a:cs typeface="+mn-cs"/>
              </a:rPr>
              <a:t>. The class framework allows to write test cases based on the application. The test is run using the test runner application downloaded from the above link.</a:t>
            </a: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56</a:t>
            </a:fld>
            <a:endParaRPr lang="en-US"/>
          </a:p>
        </p:txBody>
      </p:sp>
    </p:spTree>
    <p:extLst>
      <p:ext uri="{BB962C8B-B14F-4D97-AF65-F5344CB8AC3E}">
        <p14:creationId xmlns:p14="http://schemas.microsoft.com/office/powerpoint/2010/main" val="4174639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about these tools</a:t>
            </a:r>
          </a:p>
          <a:p>
            <a:r>
              <a:rPr lang="en-US" dirty="0"/>
              <a:t>Ref: https://en.wikipedia.org/wiki/List_of_unit_testing_frameworks#PL.2FSQL</a:t>
            </a:r>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57</a:t>
            </a:fld>
            <a:endParaRPr lang="en-US"/>
          </a:p>
        </p:txBody>
      </p:sp>
    </p:spTree>
    <p:extLst>
      <p:ext uri="{BB962C8B-B14F-4D97-AF65-F5344CB8AC3E}">
        <p14:creationId xmlns:p14="http://schemas.microsoft.com/office/powerpoint/2010/main" val="111947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10</a:t>
            </a:fld>
            <a:endParaRPr lang="en-US"/>
          </a:p>
        </p:txBody>
      </p:sp>
    </p:spTree>
    <p:extLst>
      <p:ext uri="{BB962C8B-B14F-4D97-AF65-F5344CB8AC3E}">
        <p14:creationId xmlns:p14="http://schemas.microsoft.com/office/powerpoint/2010/main" val="2717620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endParaRPr lang="en-US" sz="1200" b="0" i="0" u="none" strike="noStrike" kern="1200" dirty="0">
              <a:solidFill>
                <a:schemeClr val="tx1"/>
              </a:solidFill>
              <a:effectLst/>
              <a:latin typeface="+mn-lt"/>
              <a:ea typeface="+mn-ea"/>
              <a:cs typeface="+mn-cs"/>
            </a:endParaRPr>
          </a:p>
          <a:p>
            <a:r>
              <a:rPr lang="en-US" dirty="0"/>
              <a:t>Additional Information:</a:t>
            </a:r>
          </a:p>
          <a:p>
            <a:r>
              <a:rPr lang="en-GB" dirty="0"/>
              <a:t>The JUnit open source</a:t>
            </a:r>
            <a:r>
              <a:rPr lang="en-GB" baseline="0" dirty="0"/>
              <a:t> </a:t>
            </a:r>
            <a:r>
              <a:rPr lang="en-GB" dirty="0"/>
              <a:t>testing framework provides both a stable testing environment and a robust set of testing features and tools.</a:t>
            </a:r>
          </a:p>
          <a:p>
            <a:pPr marL="186355" lvl="1" indent="-93177">
              <a:buFont typeface="Arial" pitchFamily="34" charset="0"/>
              <a:buChar char="•"/>
            </a:pPr>
            <a:r>
              <a:rPr lang="en-GB" dirty="0"/>
              <a:t> JUnit assertions exist as methods supporting the assertion concepts covered in the earlier course modules.</a:t>
            </a:r>
          </a:p>
          <a:p>
            <a:pPr marL="204990" lvl="1" indent="-93177">
              <a:buFont typeface="Arial" pitchFamily="34" charset="0"/>
              <a:buChar char="•"/>
            </a:pPr>
            <a:r>
              <a:rPr lang="en-GB" dirty="0"/>
              <a:t>Text fixtures provide a known state from which to begin test execution. Test fixtures ensure repeatable test results.</a:t>
            </a:r>
          </a:p>
          <a:p>
            <a:pPr marL="204990" lvl="1" indent="-93177">
              <a:buFont typeface="Arial" pitchFamily="34" charset="0"/>
              <a:buChar char="•"/>
            </a:pPr>
            <a:r>
              <a:rPr lang="en-GB" dirty="0"/>
              <a:t>Test suites are collections of tests executed to test software programs demonstrating the code conforms to expected </a:t>
            </a:r>
            <a:r>
              <a:rPr lang="en-GB" dirty="0" err="1"/>
              <a:t>behaviors</a:t>
            </a:r>
            <a:r>
              <a:rPr lang="en-GB" dirty="0"/>
              <a:t> and to uncover code defects.</a:t>
            </a:r>
          </a:p>
          <a:p>
            <a:pPr marL="204990" lvl="1" indent="-93177">
              <a:buFont typeface="Arial" pitchFamily="34" charset="0"/>
              <a:buChar char="•"/>
            </a:pPr>
            <a:r>
              <a:rPr lang="en-GB" dirty="0"/>
              <a:t>Test runners provide an easy test execution tool with visual confirmation of test success and failure.</a:t>
            </a:r>
          </a:p>
          <a:p>
            <a:pPr marL="204990" lvl="1" indent="-93177">
              <a:buFont typeface="Arial" pitchFamily="34" charset="0"/>
              <a:buChar char="•"/>
            </a:pPr>
            <a:r>
              <a:rPr lang="en-US" dirty="0"/>
              <a:t>In summary, JUnit is a JAR (</a:t>
            </a:r>
            <a:r>
              <a:rPr lang="en-US" b="1" dirty="0"/>
              <a:t>J</a:t>
            </a:r>
            <a:r>
              <a:rPr lang="en-US" dirty="0"/>
              <a:t>ava </a:t>
            </a:r>
            <a:r>
              <a:rPr lang="en-US" b="1" dirty="0"/>
              <a:t>Ar</a:t>
            </a:r>
            <a:r>
              <a:rPr lang="en-US" dirty="0"/>
              <a:t>chive) library that provides the features needed to create, execute, and check the results of automated test cases written in Java.</a:t>
            </a:r>
            <a:endParaRPr lang="en-GB" dirty="0"/>
          </a:p>
          <a:p>
            <a:endParaRPr lang="en-US" dirty="0"/>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59</a:t>
            </a:fld>
            <a:endParaRPr lang="en-US"/>
          </a:p>
        </p:txBody>
      </p:sp>
    </p:spTree>
    <p:extLst>
      <p:ext uri="{BB962C8B-B14F-4D97-AF65-F5344CB8AC3E}">
        <p14:creationId xmlns:p14="http://schemas.microsoft.com/office/powerpoint/2010/main" val="3547615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63</a:t>
            </a:fld>
            <a:endParaRPr lang="en-US"/>
          </a:p>
        </p:txBody>
      </p:sp>
    </p:spTree>
    <p:extLst>
      <p:ext uri="{BB962C8B-B14F-4D97-AF65-F5344CB8AC3E}">
        <p14:creationId xmlns:p14="http://schemas.microsoft.com/office/powerpoint/2010/main" val="131055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64</a:t>
            </a:fld>
            <a:endParaRPr lang="en-US"/>
          </a:p>
        </p:txBody>
      </p:sp>
    </p:spTree>
    <p:extLst>
      <p:ext uri="{BB962C8B-B14F-4D97-AF65-F5344CB8AC3E}">
        <p14:creationId xmlns:p14="http://schemas.microsoft.com/office/powerpoint/2010/main" val="1906287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65</a:t>
            </a:fld>
            <a:endParaRPr lang="en-US"/>
          </a:p>
        </p:txBody>
      </p:sp>
    </p:spTree>
    <p:extLst>
      <p:ext uri="{BB962C8B-B14F-4D97-AF65-F5344CB8AC3E}">
        <p14:creationId xmlns:p14="http://schemas.microsoft.com/office/powerpoint/2010/main" val="1623661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66</a:t>
            </a:fld>
            <a:endParaRPr lang="en-US"/>
          </a:p>
        </p:txBody>
      </p:sp>
    </p:spTree>
    <p:extLst>
      <p:ext uri="{BB962C8B-B14F-4D97-AF65-F5344CB8AC3E}">
        <p14:creationId xmlns:p14="http://schemas.microsoft.com/office/powerpoint/2010/main" val="1229827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67</a:t>
            </a:fld>
            <a:endParaRPr lang="en-US"/>
          </a:p>
        </p:txBody>
      </p:sp>
    </p:spTree>
    <p:extLst>
      <p:ext uri="{BB962C8B-B14F-4D97-AF65-F5344CB8AC3E}">
        <p14:creationId xmlns:p14="http://schemas.microsoft.com/office/powerpoint/2010/main" val="23028017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68</a:t>
            </a:fld>
            <a:endParaRPr lang="en-US"/>
          </a:p>
        </p:txBody>
      </p:sp>
    </p:spTree>
    <p:extLst>
      <p:ext uri="{BB962C8B-B14F-4D97-AF65-F5344CB8AC3E}">
        <p14:creationId xmlns:p14="http://schemas.microsoft.com/office/powerpoint/2010/main" val="153007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11</a:t>
            </a:fld>
            <a:endParaRPr lang="en-US"/>
          </a:p>
        </p:txBody>
      </p:sp>
    </p:spTree>
    <p:extLst>
      <p:ext uri="{BB962C8B-B14F-4D97-AF65-F5344CB8AC3E}">
        <p14:creationId xmlns:p14="http://schemas.microsoft.com/office/powerpoint/2010/main" val="1629941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12</a:t>
            </a:fld>
            <a:endParaRPr lang="en-US"/>
          </a:p>
        </p:txBody>
      </p:sp>
    </p:spTree>
    <p:extLst>
      <p:ext uri="{BB962C8B-B14F-4D97-AF65-F5344CB8AC3E}">
        <p14:creationId xmlns:p14="http://schemas.microsoft.com/office/powerpoint/2010/main" val="155196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13</a:t>
            </a:fld>
            <a:endParaRPr lang="en-US"/>
          </a:p>
        </p:txBody>
      </p:sp>
    </p:spTree>
    <p:extLst>
      <p:ext uri="{BB962C8B-B14F-4D97-AF65-F5344CB8AC3E}">
        <p14:creationId xmlns:p14="http://schemas.microsoft.com/office/powerpoint/2010/main" val="2248874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14</a:t>
            </a:fld>
            <a:endParaRPr lang="en-US"/>
          </a:p>
        </p:txBody>
      </p:sp>
    </p:spTree>
    <p:extLst>
      <p:ext uri="{BB962C8B-B14F-4D97-AF65-F5344CB8AC3E}">
        <p14:creationId xmlns:p14="http://schemas.microsoft.com/office/powerpoint/2010/main" val="1191717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pPr/>
              <a:t>15</a:t>
            </a:fld>
            <a:endParaRPr lang="en-US"/>
          </a:p>
        </p:txBody>
      </p:sp>
    </p:spTree>
    <p:extLst>
      <p:ext uri="{BB962C8B-B14F-4D97-AF65-F5344CB8AC3E}">
        <p14:creationId xmlns:p14="http://schemas.microsoft.com/office/powerpoint/2010/main" val="393347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NUL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NUL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234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urseMap_Module3">
    <p:spTree>
      <p:nvGrpSpPr>
        <p:cNvPr id="1" name=""/>
        <p:cNvGrpSpPr/>
        <p:nvPr/>
      </p:nvGrpSpPr>
      <p:grpSpPr>
        <a:xfrm>
          <a:off x="0" y="0"/>
          <a:ext cx="0" cy="0"/>
          <a:chOff x="0" y="0"/>
          <a:chExt cx="0" cy="0"/>
        </a:xfrm>
      </p:grpSpPr>
      <p:sp>
        <p:nvSpPr>
          <p:cNvPr id="66" name="Snip Same Side Corner Rectangle 65"/>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 name="Straight Connector 6"/>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userDrawn="1"/>
        </p:nvSpPr>
        <p:spPr>
          <a:xfrm>
            <a:off x="1" y="325102"/>
            <a:ext cx="9144000" cy="567783"/>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tx2">
                    <a:lumMod val="75000"/>
                  </a:schemeClr>
                </a:solidFill>
                <a:latin typeface="Arial" panose="020B0604020202020204" pitchFamily="34" charset="0"/>
                <a:cs typeface="Arial" panose="020B0604020202020204" pitchFamily="34" charset="0"/>
              </a:rPr>
              <a:t>Course Map/Module Map</a:t>
            </a:r>
          </a:p>
        </p:txBody>
      </p:sp>
      <p:sp>
        <p:nvSpPr>
          <p:cNvPr id="9" name="Rounded Rectangle 8"/>
          <p:cNvSpPr/>
          <p:nvPr userDrawn="1"/>
        </p:nvSpPr>
        <p:spPr>
          <a:xfrm>
            <a:off x="210608" y="2463313"/>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1</a:t>
            </a:r>
          </a:p>
        </p:txBody>
      </p:sp>
      <p:sp>
        <p:nvSpPr>
          <p:cNvPr id="10" name="Rounded Rectangle 9"/>
          <p:cNvSpPr/>
          <p:nvPr userDrawn="1"/>
        </p:nvSpPr>
        <p:spPr>
          <a:xfrm>
            <a:off x="2441090" y="2177563"/>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2</a:t>
            </a:r>
          </a:p>
        </p:txBody>
      </p:sp>
      <p:sp>
        <p:nvSpPr>
          <p:cNvPr id="11" name="Rounded Rectangle 10"/>
          <p:cNvSpPr/>
          <p:nvPr userDrawn="1"/>
        </p:nvSpPr>
        <p:spPr>
          <a:xfrm>
            <a:off x="4671572" y="1888588"/>
            <a:ext cx="1972638" cy="571500"/>
          </a:xfrm>
          <a:prstGeom prst="roundRect">
            <a:avLst/>
          </a:prstGeom>
          <a:solidFill>
            <a:schemeClr val="accent1">
              <a:lumMod val="60000"/>
              <a:lumOff val="4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3</a:t>
            </a:r>
          </a:p>
        </p:txBody>
      </p:sp>
      <p:sp>
        <p:nvSpPr>
          <p:cNvPr id="12" name="Rounded Rectangle 11"/>
          <p:cNvSpPr/>
          <p:nvPr userDrawn="1"/>
        </p:nvSpPr>
        <p:spPr>
          <a:xfrm>
            <a:off x="6902054" y="1523513"/>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4</a:t>
            </a:r>
          </a:p>
        </p:txBody>
      </p:sp>
      <p:cxnSp>
        <p:nvCxnSpPr>
          <p:cNvPr id="13" name="Elbow Connector 12"/>
          <p:cNvCxnSpPr>
            <a:stCxn id="9" idx="3"/>
            <a:endCxn id="10" idx="1"/>
          </p:cNvCxnSpPr>
          <p:nvPr userDrawn="1"/>
        </p:nvCxnSpPr>
        <p:spPr>
          <a:xfrm flipV="1">
            <a:off x="2183246" y="2463313"/>
            <a:ext cx="257844" cy="285750"/>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0" idx="3"/>
            <a:endCxn id="11" idx="1"/>
          </p:cNvCxnSpPr>
          <p:nvPr userDrawn="1"/>
        </p:nvCxnSpPr>
        <p:spPr>
          <a:xfrm flipV="1">
            <a:off x="4413728" y="2174338"/>
            <a:ext cx="257844" cy="288975"/>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1" idx="3"/>
            <a:endCxn id="12" idx="1"/>
          </p:cNvCxnSpPr>
          <p:nvPr userDrawn="1"/>
        </p:nvCxnSpPr>
        <p:spPr>
          <a:xfrm flipV="1">
            <a:off x="6644210" y="1809263"/>
            <a:ext cx="257844" cy="365075"/>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userDrawn="1">
            <p:extLst>
              <p:ext uri="{D42A27DB-BD31-4B8C-83A1-F6EECF244321}">
                <p14:modId xmlns:p14="http://schemas.microsoft.com/office/powerpoint/2010/main" val="1136004675"/>
              </p:ext>
            </p:extLst>
          </p:nvPr>
        </p:nvGraphicFramePr>
        <p:xfrm>
          <a:off x="4617088" y="3341081"/>
          <a:ext cx="2134007" cy="301752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rPr>
                        <a:t>Module Map</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rgbClr val="333F50"/>
                          </a:solidFill>
                        </a:rPr>
                        <a:t>Topic 1</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rgbClr val="333F50"/>
                          </a:solidFill>
                        </a:rPr>
                        <a:t>Activity</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rgbClr val="333F50"/>
                          </a:solidFill>
                        </a:rPr>
                        <a:t>Break</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rgbClr val="333F50"/>
                          </a:solidFill>
                        </a:rPr>
                        <a:t>Topic 2</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270747">
                <a:tc>
                  <a:txBody>
                    <a:bodyPr/>
                    <a:lstStyle/>
                    <a:p>
                      <a:pPr algn="ctr"/>
                      <a:r>
                        <a:rPr lang="en-US" sz="1200" dirty="0">
                          <a:solidFill>
                            <a:srgbClr val="333F50"/>
                          </a:solidFill>
                        </a:rPr>
                        <a:t>Topic 3</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r h="270747">
                <a:tc>
                  <a:txBody>
                    <a:bodyPr/>
                    <a:lstStyle/>
                    <a:p>
                      <a:pPr algn="ctr"/>
                      <a:r>
                        <a:rPr lang="en-US" sz="1200" dirty="0">
                          <a:solidFill>
                            <a:srgbClr val="333F50"/>
                          </a:solidFill>
                        </a:rPr>
                        <a:t>Lunch</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6"/>
                  </a:ext>
                </a:extLst>
              </a:tr>
              <a:tr h="270747">
                <a:tc>
                  <a:txBody>
                    <a:bodyPr/>
                    <a:lstStyle/>
                    <a:p>
                      <a:pPr algn="ctr"/>
                      <a:r>
                        <a:rPr lang="en-US" sz="1200" dirty="0">
                          <a:solidFill>
                            <a:srgbClr val="333F50"/>
                          </a:solidFill>
                        </a:rPr>
                        <a:t>Topic 4</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7"/>
                  </a:ext>
                </a:extLst>
              </a:tr>
              <a:tr h="270747">
                <a:tc>
                  <a:txBody>
                    <a:bodyPr/>
                    <a:lstStyle/>
                    <a:p>
                      <a:pPr algn="ctr"/>
                      <a:r>
                        <a:rPr lang="en-US" sz="1200" dirty="0">
                          <a:solidFill>
                            <a:srgbClr val="333F50"/>
                          </a:solidFill>
                        </a:rPr>
                        <a:t>Discussion</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8"/>
                  </a:ext>
                </a:extLst>
              </a:tr>
              <a:tr h="270747">
                <a:tc>
                  <a:txBody>
                    <a:bodyPr/>
                    <a:lstStyle/>
                    <a:p>
                      <a:pPr algn="ctr"/>
                      <a:r>
                        <a:rPr lang="en-US" sz="1200" dirty="0">
                          <a:solidFill>
                            <a:srgbClr val="333F50"/>
                          </a:solidFill>
                        </a:rPr>
                        <a:t>Topic 5</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9"/>
                  </a:ext>
                </a:extLst>
              </a:tr>
              <a:tr h="270747">
                <a:tc>
                  <a:txBody>
                    <a:bodyPr/>
                    <a:lstStyle/>
                    <a:p>
                      <a:pPr algn="ctr"/>
                      <a:r>
                        <a:rPr lang="en-US" sz="1200" dirty="0">
                          <a:solidFill>
                            <a:srgbClr val="333F50"/>
                          </a:solidFill>
                        </a:rPr>
                        <a:t>Module Summary </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cxnSp>
        <p:nvCxnSpPr>
          <p:cNvPr id="23" name="Straight Arrow Connector 22"/>
          <p:cNvCxnSpPr>
            <a:stCxn id="11" idx="2"/>
          </p:cNvCxnSpPr>
          <p:nvPr userDrawn="1"/>
        </p:nvCxnSpPr>
        <p:spPr>
          <a:xfrm>
            <a:off x="5657891" y="2460088"/>
            <a:ext cx="26200" cy="880993"/>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234474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urseMap_Module4">
    <p:spTree>
      <p:nvGrpSpPr>
        <p:cNvPr id="1" name=""/>
        <p:cNvGrpSpPr/>
        <p:nvPr/>
      </p:nvGrpSpPr>
      <p:grpSpPr>
        <a:xfrm>
          <a:off x="0" y="0"/>
          <a:ext cx="0" cy="0"/>
          <a:chOff x="0" y="0"/>
          <a:chExt cx="0" cy="0"/>
        </a:xfrm>
      </p:grpSpPr>
      <p:sp>
        <p:nvSpPr>
          <p:cNvPr id="66" name="Snip Same Side Corner Rectangle 65"/>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 name="Straight Connector 6"/>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userDrawn="1"/>
        </p:nvSpPr>
        <p:spPr>
          <a:xfrm>
            <a:off x="1" y="325102"/>
            <a:ext cx="9144000" cy="567783"/>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tx2">
                    <a:lumMod val="75000"/>
                  </a:schemeClr>
                </a:solidFill>
                <a:latin typeface="Arial" panose="020B0604020202020204" pitchFamily="34" charset="0"/>
                <a:cs typeface="Arial" panose="020B0604020202020204" pitchFamily="34" charset="0"/>
              </a:rPr>
              <a:t>Course Map/Module Map</a:t>
            </a:r>
          </a:p>
        </p:txBody>
      </p:sp>
      <p:sp>
        <p:nvSpPr>
          <p:cNvPr id="9" name="Rounded Rectangle 8"/>
          <p:cNvSpPr/>
          <p:nvPr userDrawn="1"/>
        </p:nvSpPr>
        <p:spPr>
          <a:xfrm>
            <a:off x="210608" y="2463313"/>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1</a:t>
            </a:r>
          </a:p>
        </p:txBody>
      </p:sp>
      <p:sp>
        <p:nvSpPr>
          <p:cNvPr id="10" name="Rounded Rectangle 9"/>
          <p:cNvSpPr/>
          <p:nvPr userDrawn="1"/>
        </p:nvSpPr>
        <p:spPr>
          <a:xfrm>
            <a:off x="2441090" y="2177563"/>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2</a:t>
            </a:r>
          </a:p>
        </p:txBody>
      </p:sp>
      <p:sp>
        <p:nvSpPr>
          <p:cNvPr id="11" name="Rounded Rectangle 10"/>
          <p:cNvSpPr/>
          <p:nvPr userDrawn="1"/>
        </p:nvSpPr>
        <p:spPr>
          <a:xfrm>
            <a:off x="4671572" y="1888588"/>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3</a:t>
            </a:r>
          </a:p>
        </p:txBody>
      </p:sp>
      <p:sp>
        <p:nvSpPr>
          <p:cNvPr id="12" name="Rounded Rectangle 11"/>
          <p:cNvSpPr/>
          <p:nvPr userDrawn="1"/>
        </p:nvSpPr>
        <p:spPr>
          <a:xfrm>
            <a:off x="6902054" y="1523513"/>
            <a:ext cx="1972638" cy="571500"/>
          </a:xfrm>
          <a:prstGeom prst="roundRect">
            <a:avLst/>
          </a:prstGeom>
          <a:solidFill>
            <a:schemeClr val="accent1">
              <a:lumMod val="60000"/>
              <a:lumOff val="4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4</a:t>
            </a:r>
          </a:p>
        </p:txBody>
      </p:sp>
      <p:cxnSp>
        <p:nvCxnSpPr>
          <p:cNvPr id="13" name="Elbow Connector 12"/>
          <p:cNvCxnSpPr>
            <a:stCxn id="9" idx="3"/>
            <a:endCxn id="10" idx="1"/>
          </p:cNvCxnSpPr>
          <p:nvPr userDrawn="1"/>
        </p:nvCxnSpPr>
        <p:spPr>
          <a:xfrm flipV="1">
            <a:off x="2183246" y="2463313"/>
            <a:ext cx="257844" cy="285750"/>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0" idx="3"/>
            <a:endCxn id="11" idx="1"/>
          </p:cNvCxnSpPr>
          <p:nvPr userDrawn="1"/>
        </p:nvCxnSpPr>
        <p:spPr>
          <a:xfrm flipV="1">
            <a:off x="4413728" y="2174338"/>
            <a:ext cx="257844" cy="288975"/>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1" idx="3"/>
            <a:endCxn id="12" idx="1"/>
          </p:cNvCxnSpPr>
          <p:nvPr userDrawn="1"/>
        </p:nvCxnSpPr>
        <p:spPr>
          <a:xfrm flipV="1">
            <a:off x="6644210" y="1809263"/>
            <a:ext cx="257844" cy="365075"/>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userDrawn="1">
            <p:extLst>
              <p:ext uri="{D42A27DB-BD31-4B8C-83A1-F6EECF244321}">
                <p14:modId xmlns:p14="http://schemas.microsoft.com/office/powerpoint/2010/main" val="394529015"/>
              </p:ext>
            </p:extLst>
          </p:nvPr>
        </p:nvGraphicFramePr>
        <p:xfrm>
          <a:off x="6857981" y="3341081"/>
          <a:ext cx="2134007" cy="301752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rPr>
                        <a:t>Module Map</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rgbClr val="333F50"/>
                          </a:solidFill>
                        </a:rPr>
                        <a:t>Topic 1</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rgbClr val="333F50"/>
                          </a:solidFill>
                        </a:rPr>
                        <a:t>Activity</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rgbClr val="333F50"/>
                          </a:solidFill>
                        </a:rPr>
                        <a:t>Break</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rgbClr val="333F50"/>
                          </a:solidFill>
                        </a:rPr>
                        <a:t>Topic 2</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270747">
                <a:tc>
                  <a:txBody>
                    <a:bodyPr/>
                    <a:lstStyle/>
                    <a:p>
                      <a:pPr algn="ctr"/>
                      <a:r>
                        <a:rPr lang="en-US" sz="1200" dirty="0">
                          <a:solidFill>
                            <a:srgbClr val="333F50"/>
                          </a:solidFill>
                        </a:rPr>
                        <a:t>Topic 3</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r h="270747">
                <a:tc>
                  <a:txBody>
                    <a:bodyPr/>
                    <a:lstStyle/>
                    <a:p>
                      <a:pPr algn="ctr"/>
                      <a:r>
                        <a:rPr lang="en-US" sz="1200" dirty="0">
                          <a:solidFill>
                            <a:srgbClr val="333F50"/>
                          </a:solidFill>
                        </a:rPr>
                        <a:t>Lunch</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6"/>
                  </a:ext>
                </a:extLst>
              </a:tr>
              <a:tr h="270747">
                <a:tc>
                  <a:txBody>
                    <a:bodyPr/>
                    <a:lstStyle/>
                    <a:p>
                      <a:pPr algn="ctr"/>
                      <a:r>
                        <a:rPr lang="en-US" sz="1200" dirty="0">
                          <a:solidFill>
                            <a:srgbClr val="333F50"/>
                          </a:solidFill>
                        </a:rPr>
                        <a:t>Topic 4</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7"/>
                  </a:ext>
                </a:extLst>
              </a:tr>
              <a:tr h="270747">
                <a:tc>
                  <a:txBody>
                    <a:bodyPr/>
                    <a:lstStyle/>
                    <a:p>
                      <a:pPr algn="ctr"/>
                      <a:r>
                        <a:rPr lang="en-US" sz="1200" dirty="0">
                          <a:solidFill>
                            <a:srgbClr val="333F50"/>
                          </a:solidFill>
                        </a:rPr>
                        <a:t>Discussion</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8"/>
                  </a:ext>
                </a:extLst>
              </a:tr>
              <a:tr h="270747">
                <a:tc>
                  <a:txBody>
                    <a:bodyPr/>
                    <a:lstStyle/>
                    <a:p>
                      <a:pPr algn="ctr"/>
                      <a:r>
                        <a:rPr lang="en-US" sz="1200" dirty="0">
                          <a:solidFill>
                            <a:srgbClr val="333F50"/>
                          </a:solidFill>
                        </a:rPr>
                        <a:t>Topic 5</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9"/>
                  </a:ext>
                </a:extLst>
              </a:tr>
              <a:tr h="270747">
                <a:tc>
                  <a:txBody>
                    <a:bodyPr/>
                    <a:lstStyle/>
                    <a:p>
                      <a:pPr algn="ctr"/>
                      <a:r>
                        <a:rPr lang="en-US" sz="1200" dirty="0">
                          <a:solidFill>
                            <a:srgbClr val="333F50"/>
                          </a:solidFill>
                        </a:rPr>
                        <a:t>Module Summary </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cxnSp>
        <p:nvCxnSpPr>
          <p:cNvPr id="24" name="Straight Arrow Connector 23"/>
          <p:cNvCxnSpPr>
            <a:stCxn id="12" idx="2"/>
          </p:cNvCxnSpPr>
          <p:nvPr userDrawn="1"/>
        </p:nvCxnSpPr>
        <p:spPr>
          <a:xfrm>
            <a:off x="7888373" y="2095013"/>
            <a:ext cx="0" cy="12460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1293372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66" name="Snip Same Side Corner Rectangle 65"/>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 name="Straight Connector 6"/>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Title 3"/>
          <p:cNvSpPr>
            <a:spLocks noGrp="1"/>
          </p:cNvSpPr>
          <p:nvPr>
            <p:ph type="title" hasCustomPrompt="1"/>
          </p:nvPr>
        </p:nvSpPr>
        <p:spPr>
          <a:xfrm>
            <a:off x="1" y="325102"/>
            <a:ext cx="9144000" cy="567783"/>
          </a:xfrm>
          <a:prstGeom prst="rect">
            <a:avLst/>
          </a:prstGeom>
        </p:spPr>
        <p:txBody>
          <a:bodyPr/>
          <a:lstStyle>
            <a:lvl1pPr>
              <a:defRPr sz="4000" b="1" baseline="0">
                <a:solidFill>
                  <a:schemeClr val="tx2">
                    <a:lumMod val="75000"/>
                  </a:schemeClr>
                </a:solidFill>
                <a:latin typeface="Arial" panose="020B0604020202020204" pitchFamily="34" charset="0"/>
                <a:cs typeface="Arial" panose="020B0604020202020204" pitchFamily="34" charset="0"/>
              </a:defRPr>
            </a:lvl1pPr>
          </a:lstStyle>
          <a:p>
            <a:r>
              <a:rPr lang="en-US" dirty="0"/>
              <a:t>Topic Agenda</a:t>
            </a:r>
            <a:endParaRPr lang="en-CA" dirty="0"/>
          </a:p>
        </p:txBody>
      </p:sp>
      <p:sp>
        <p:nvSpPr>
          <p:cNvPr id="9"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425427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66" name="Snip Same Side Corner Rectangle 65"/>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 name="Straight Connector 6"/>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Title 3"/>
          <p:cNvSpPr>
            <a:spLocks noGrp="1"/>
          </p:cNvSpPr>
          <p:nvPr>
            <p:ph type="title" hasCustomPrompt="1"/>
          </p:nvPr>
        </p:nvSpPr>
        <p:spPr>
          <a:xfrm>
            <a:off x="1" y="325102"/>
            <a:ext cx="9144000" cy="567783"/>
          </a:xfrm>
          <a:prstGeom prst="rect">
            <a:avLst/>
          </a:prstGeom>
        </p:spPr>
        <p:txBody>
          <a:bodyPr/>
          <a:lstStyle>
            <a:lvl1pPr>
              <a:defRPr sz="4000" b="1" baseline="0">
                <a:solidFill>
                  <a:schemeClr val="tx2">
                    <a:lumMod val="75000"/>
                  </a:schemeClr>
                </a:solidFill>
                <a:latin typeface="Arial" panose="020B0604020202020204" pitchFamily="34" charset="0"/>
                <a:cs typeface="Arial" panose="020B0604020202020204" pitchFamily="34" charset="0"/>
              </a:defRPr>
            </a:lvl1pPr>
          </a:lstStyle>
          <a:p>
            <a:r>
              <a:rPr lang="en-US" dirty="0"/>
              <a:t>Slide Divider</a:t>
            </a:r>
            <a:endParaRPr lang="en-CA" dirty="0"/>
          </a:p>
        </p:txBody>
      </p:sp>
      <p:sp>
        <p:nvSpPr>
          <p:cNvPr id="9"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1870048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ic 1">
    <p:spTree>
      <p:nvGrpSpPr>
        <p:cNvPr id="1" name=""/>
        <p:cNvGrpSpPr/>
        <p:nvPr/>
      </p:nvGrpSpPr>
      <p:grpSpPr>
        <a:xfrm>
          <a:off x="0" y="0"/>
          <a:ext cx="0" cy="0"/>
          <a:chOff x="0" y="0"/>
          <a:chExt cx="0" cy="0"/>
        </a:xfrm>
      </p:grpSpPr>
      <p:grpSp>
        <p:nvGrpSpPr>
          <p:cNvPr id="3" name="Group 2"/>
          <p:cNvGrpSpPr/>
          <p:nvPr userDrawn="1"/>
        </p:nvGrpSpPr>
        <p:grpSpPr>
          <a:xfrm>
            <a:off x="-1753496" y="6056690"/>
            <a:ext cx="10902955" cy="801310"/>
            <a:chOff x="-1753496" y="6056690"/>
            <a:chExt cx="10902955" cy="801310"/>
          </a:xfrm>
        </p:grpSpPr>
        <p:sp>
          <p:nvSpPr>
            <p:cNvPr id="68" name="Freeform 67"/>
            <p:cNvSpPr/>
            <p:nvPr/>
          </p:nvSpPr>
          <p:spPr>
            <a:xfrm flipH="1">
              <a:off x="-1753496" y="6159680"/>
              <a:ext cx="10902954" cy="698320"/>
            </a:xfrm>
            <a:custGeom>
              <a:avLst/>
              <a:gdLst>
                <a:gd name="connsiteX0" fmla="*/ 4688114 w 9913257"/>
                <a:gd name="connsiteY0" fmla="*/ 457202 h 457202"/>
                <a:gd name="connsiteX1" fmla="*/ 9913257 w 9913257"/>
                <a:gd name="connsiteY1" fmla="*/ 457202 h 457202"/>
                <a:gd name="connsiteX2" fmla="*/ 4688114 w 9913257"/>
                <a:gd name="connsiteY2" fmla="*/ 3 h 457202"/>
                <a:gd name="connsiteX3" fmla="*/ 4688114 w 9913257"/>
                <a:gd name="connsiteY3" fmla="*/ 1 h 457202"/>
                <a:gd name="connsiteX4" fmla="*/ 20 w 9913257"/>
                <a:gd name="connsiteY4" fmla="*/ 1 h 457202"/>
                <a:gd name="connsiteX5" fmla="*/ 0 w 9913257"/>
                <a:gd name="connsiteY5" fmla="*/ 0 h 457202"/>
                <a:gd name="connsiteX6" fmla="*/ 0 w 9913257"/>
                <a:gd name="connsiteY6" fmla="*/ 1 h 457202"/>
                <a:gd name="connsiteX7" fmla="*/ 0 w 9913257"/>
                <a:gd name="connsiteY7" fmla="*/ 1 h 457202"/>
                <a:gd name="connsiteX8" fmla="*/ 0 w 9913257"/>
                <a:gd name="connsiteY8" fmla="*/ 369300 h 457202"/>
                <a:gd name="connsiteX9" fmla="*/ 0 w 9913257"/>
                <a:gd name="connsiteY9" fmla="*/ 369300 h 457202"/>
                <a:gd name="connsiteX10" fmla="*/ 0 w 9913257"/>
                <a:gd name="connsiteY10" fmla="*/ 457200 h 457202"/>
                <a:gd name="connsiteX11" fmla="*/ 4688114 w 9913257"/>
                <a:gd name="connsiteY11" fmla="*/ 457200 h 45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13257" h="457202">
                  <a:moveTo>
                    <a:pt x="4688114" y="457202"/>
                  </a:moveTo>
                  <a:lnTo>
                    <a:pt x="9913257" y="457202"/>
                  </a:lnTo>
                  <a:lnTo>
                    <a:pt x="4688114" y="3"/>
                  </a:lnTo>
                  <a:lnTo>
                    <a:pt x="4688114" y="1"/>
                  </a:lnTo>
                  <a:lnTo>
                    <a:pt x="20" y="1"/>
                  </a:lnTo>
                  <a:lnTo>
                    <a:pt x="0" y="0"/>
                  </a:lnTo>
                  <a:lnTo>
                    <a:pt x="0" y="1"/>
                  </a:lnTo>
                  <a:lnTo>
                    <a:pt x="0" y="1"/>
                  </a:lnTo>
                  <a:lnTo>
                    <a:pt x="0" y="369300"/>
                  </a:lnTo>
                  <a:lnTo>
                    <a:pt x="0" y="369300"/>
                  </a:lnTo>
                  <a:lnTo>
                    <a:pt x="0" y="457200"/>
                  </a:lnTo>
                  <a:lnTo>
                    <a:pt x="4688114" y="457200"/>
                  </a:lnTo>
                  <a:close/>
                </a:path>
              </a:pathLst>
            </a:cu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9" name="Right Triangle 68"/>
            <p:cNvSpPr/>
            <p:nvPr/>
          </p:nvSpPr>
          <p:spPr>
            <a:xfrm flipH="1">
              <a:off x="3198601" y="6400800"/>
              <a:ext cx="5950857" cy="457200"/>
            </a:xfrm>
            <a:prstGeom prst="rtTriangle">
              <a:avLst/>
            </a:prstGeom>
            <a:solidFill>
              <a:srgbClr val="6DC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0" name="Right Triangle 69"/>
            <p:cNvSpPr/>
            <p:nvPr/>
          </p:nvSpPr>
          <p:spPr>
            <a:xfrm flipH="1">
              <a:off x="3198602" y="6172200"/>
              <a:ext cx="5950857" cy="457200"/>
            </a:xfrm>
            <a:prstGeom prst="rtTriangle">
              <a:avLst/>
            </a:prstGeom>
            <a:solidFill>
              <a:srgbClr val="449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71" name="Group 70"/>
            <p:cNvGrpSpPr/>
            <p:nvPr/>
          </p:nvGrpSpPr>
          <p:grpSpPr>
            <a:xfrm flipH="1">
              <a:off x="6634747" y="6056690"/>
              <a:ext cx="2322635" cy="766275"/>
              <a:chOff x="338587" y="5008584"/>
              <a:chExt cx="2394303" cy="789920"/>
            </a:xfrm>
          </p:grpSpPr>
          <p:grpSp>
            <p:nvGrpSpPr>
              <p:cNvPr id="72" name="Group 71"/>
              <p:cNvGrpSpPr/>
              <p:nvPr/>
            </p:nvGrpSpPr>
            <p:grpSpPr>
              <a:xfrm>
                <a:off x="338587" y="5008584"/>
                <a:ext cx="726564" cy="626348"/>
                <a:chOff x="3482236" y="1916181"/>
                <a:chExt cx="1438107" cy="1239747"/>
              </a:xfrm>
            </p:grpSpPr>
            <p:sp>
              <p:nvSpPr>
                <p:cNvPr id="123" name="Hexagon 122"/>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24" name="Straight Connector 123"/>
                <p:cNvCxnSpPr>
                  <a:stCxn id="123"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23"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863288" y="5528530"/>
                <a:ext cx="249013" cy="214666"/>
                <a:chOff x="3482236" y="1916181"/>
                <a:chExt cx="1438107" cy="1239747"/>
              </a:xfrm>
            </p:grpSpPr>
            <p:sp>
              <p:nvSpPr>
                <p:cNvPr id="119" name="Hexagon 118"/>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20" name="Straight Connector 119"/>
                <p:cNvCxnSpPr>
                  <a:stCxn id="119"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19"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19"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907194" y="5012913"/>
                <a:ext cx="379488" cy="327145"/>
                <a:chOff x="3482236" y="1916181"/>
                <a:chExt cx="1438107" cy="1239747"/>
              </a:xfrm>
            </p:grpSpPr>
            <p:sp>
              <p:nvSpPr>
                <p:cNvPr id="115" name="Hexagon 11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6" name="Straight Connector 115"/>
                <p:cNvCxnSpPr>
                  <a:stCxn id="11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1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1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1020169" y="5263692"/>
                <a:ext cx="486564" cy="419452"/>
                <a:chOff x="3482236" y="1916181"/>
                <a:chExt cx="1438107" cy="1239747"/>
              </a:xfrm>
            </p:grpSpPr>
            <p:sp>
              <p:nvSpPr>
                <p:cNvPr id="111" name="Hexagon 110"/>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2" name="Straight Connector 111"/>
                <p:cNvCxnSpPr>
                  <a:stCxn id="111"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11"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11"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372497" y="5471359"/>
                <a:ext cx="379488" cy="327145"/>
                <a:chOff x="3482236" y="1916181"/>
                <a:chExt cx="1438107" cy="1239747"/>
              </a:xfrm>
            </p:grpSpPr>
            <p:sp>
              <p:nvSpPr>
                <p:cNvPr id="107" name="Hexagon 106"/>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8" name="Straight Connector 107"/>
                <p:cNvCxnSpPr>
                  <a:stCxn id="107"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07"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07"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1207162" y="5225917"/>
                <a:ext cx="249013" cy="214666"/>
                <a:chOff x="3482236" y="1916181"/>
                <a:chExt cx="1438107" cy="1239747"/>
              </a:xfrm>
            </p:grpSpPr>
            <p:sp>
              <p:nvSpPr>
                <p:cNvPr id="103" name="Hexagon 102"/>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4" name="Straight Connector 103"/>
                <p:cNvCxnSpPr>
                  <a:stCxn id="103"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03"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3"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1504622" y="5132720"/>
                <a:ext cx="582565" cy="502211"/>
                <a:chOff x="3482236" y="1916181"/>
                <a:chExt cx="1438107" cy="1239747"/>
              </a:xfrm>
            </p:grpSpPr>
            <p:sp>
              <p:nvSpPr>
                <p:cNvPr id="99" name="Hexagon 98"/>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0" name="Straight Connector 99"/>
                <p:cNvCxnSpPr>
                  <a:stCxn id="99"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99"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9"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347351" y="5059995"/>
                <a:ext cx="341122" cy="294070"/>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944201" y="5258272"/>
                <a:ext cx="379488" cy="327145"/>
                <a:chOff x="3482236" y="1916181"/>
                <a:chExt cx="1438107" cy="1239747"/>
              </a:xfrm>
            </p:grpSpPr>
            <p:sp>
              <p:nvSpPr>
                <p:cNvPr id="91" name="Hexagon 90"/>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2" name="Straight Connector 91"/>
                <p:cNvCxnSpPr>
                  <a:stCxn id="91"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1"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91"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2264864" y="5321756"/>
                <a:ext cx="299943" cy="258571"/>
                <a:chOff x="3482236" y="1916181"/>
                <a:chExt cx="1438107" cy="1239747"/>
              </a:xfrm>
            </p:grpSpPr>
            <p:sp>
              <p:nvSpPr>
                <p:cNvPr id="87" name="Hexagon 86"/>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8" name="Straight Connector 87"/>
                <p:cNvCxnSpPr>
                  <a:stCxn id="87"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7"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2524848" y="5376517"/>
                <a:ext cx="208042" cy="179346"/>
                <a:chOff x="3482236" y="1916181"/>
                <a:chExt cx="1438107" cy="1239747"/>
              </a:xfrm>
            </p:grpSpPr>
            <p:sp>
              <p:nvSpPr>
                <p:cNvPr id="83" name="Hexagon 82"/>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4" name="Straight Connector 83"/>
                <p:cNvCxnSpPr>
                  <a:stCxn id="83"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3"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grpSp>
      <p:cxnSp>
        <p:nvCxnSpPr>
          <p:cNvPr id="128" name="Straight Connector 127"/>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29" name="Title 3"/>
          <p:cNvSpPr>
            <a:spLocks noGrp="1"/>
          </p:cNvSpPr>
          <p:nvPr userDrawn="1">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Topic 1</a:t>
            </a:r>
            <a:endParaRPr lang="en-CA" dirty="0"/>
          </a:p>
        </p:txBody>
      </p:sp>
      <p:sp>
        <p:nvSpPr>
          <p:cNvPr id="130"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
        <p:nvSpPr>
          <p:cNvPr id="65" name="Rectangle 64"/>
          <p:cNvSpPr/>
          <p:nvPr userDrawn="1"/>
        </p:nvSpPr>
        <p:spPr>
          <a:xfrm>
            <a:off x="-1861073" y="4889351"/>
            <a:ext cx="1849377" cy="217304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4273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ic 1 content">
    <p:spTree>
      <p:nvGrpSpPr>
        <p:cNvPr id="1" name=""/>
        <p:cNvGrpSpPr/>
        <p:nvPr/>
      </p:nvGrpSpPr>
      <p:grpSpPr>
        <a:xfrm>
          <a:off x="0" y="0"/>
          <a:ext cx="0" cy="0"/>
          <a:chOff x="0" y="0"/>
          <a:chExt cx="0" cy="0"/>
        </a:xfrm>
      </p:grpSpPr>
      <p:cxnSp>
        <p:nvCxnSpPr>
          <p:cNvPr id="70" name="Straight Connector 69"/>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1" name="Title 3"/>
          <p:cNvSpPr>
            <a:spLocks noGrp="1"/>
          </p:cNvSpPr>
          <p:nvPr userDrawn="1">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Topic 1- Content</a:t>
            </a:r>
            <a:endParaRPr lang="en-CA" dirty="0"/>
          </a:p>
        </p:txBody>
      </p:sp>
      <p:grpSp>
        <p:nvGrpSpPr>
          <p:cNvPr id="2" name="Group 1"/>
          <p:cNvGrpSpPr/>
          <p:nvPr userDrawn="1"/>
        </p:nvGrpSpPr>
        <p:grpSpPr>
          <a:xfrm flipH="1">
            <a:off x="0" y="6361206"/>
            <a:ext cx="9144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48"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4197765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ic 2">
    <p:spTree>
      <p:nvGrpSpPr>
        <p:cNvPr id="1" name=""/>
        <p:cNvGrpSpPr/>
        <p:nvPr/>
      </p:nvGrpSpPr>
      <p:grpSpPr>
        <a:xfrm>
          <a:off x="0" y="0"/>
          <a:ext cx="0" cy="0"/>
          <a:chOff x="0" y="0"/>
          <a:chExt cx="0" cy="0"/>
        </a:xfrm>
      </p:grpSpPr>
      <p:grpSp>
        <p:nvGrpSpPr>
          <p:cNvPr id="2" name="Group 1"/>
          <p:cNvGrpSpPr/>
          <p:nvPr userDrawn="1"/>
        </p:nvGrpSpPr>
        <p:grpSpPr>
          <a:xfrm flipH="1">
            <a:off x="-1752602" y="6056690"/>
            <a:ext cx="10899648" cy="801310"/>
            <a:chOff x="-5313" y="6056690"/>
            <a:chExt cx="10899648" cy="801310"/>
          </a:xfrm>
        </p:grpSpPr>
        <p:sp>
          <p:nvSpPr>
            <p:cNvPr id="68" name="Freeform 67"/>
            <p:cNvSpPr/>
            <p:nvPr/>
          </p:nvSpPr>
          <p:spPr>
            <a:xfrm>
              <a:off x="-5313" y="6159680"/>
              <a:ext cx="10899648" cy="698320"/>
            </a:xfrm>
            <a:custGeom>
              <a:avLst/>
              <a:gdLst>
                <a:gd name="connsiteX0" fmla="*/ 4688114 w 9913257"/>
                <a:gd name="connsiteY0" fmla="*/ 457202 h 457202"/>
                <a:gd name="connsiteX1" fmla="*/ 9913257 w 9913257"/>
                <a:gd name="connsiteY1" fmla="*/ 457202 h 457202"/>
                <a:gd name="connsiteX2" fmla="*/ 4688114 w 9913257"/>
                <a:gd name="connsiteY2" fmla="*/ 3 h 457202"/>
                <a:gd name="connsiteX3" fmla="*/ 4688114 w 9913257"/>
                <a:gd name="connsiteY3" fmla="*/ 1 h 457202"/>
                <a:gd name="connsiteX4" fmla="*/ 20 w 9913257"/>
                <a:gd name="connsiteY4" fmla="*/ 1 h 457202"/>
                <a:gd name="connsiteX5" fmla="*/ 0 w 9913257"/>
                <a:gd name="connsiteY5" fmla="*/ 0 h 457202"/>
                <a:gd name="connsiteX6" fmla="*/ 0 w 9913257"/>
                <a:gd name="connsiteY6" fmla="*/ 1 h 457202"/>
                <a:gd name="connsiteX7" fmla="*/ 0 w 9913257"/>
                <a:gd name="connsiteY7" fmla="*/ 1 h 457202"/>
                <a:gd name="connsiteX8" fmla="*/ 0 w 9913257"/>
                <a:gd name="connsiteY8" fmla="*/ 369300 h 457202"/>
                <a:gd name="connsiteX9" fmla="*/ 0 w 9913257"/>
                <a:gd name="connsiteY9" fmla="*/ 369300 h 457202"/>
                <a:gd name="connsiteX10" fmla="*/ 0 w 9913257"/>
                <a:gd name="connsiteY10" fmla="*/ 457200 h 457202"/>
                <a:gd name="connsiteX11" fmla="*/ 4688114 w 9913257"/>
                <a:gd name="connsiteY11" fmla="*/ 457200 h 45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13257" h="457202">
                  <a:moveTo>
                    <a:pt x="4688114" y="457202"/>
                  </a:moveTo>
                  <a:lnTo>
                    <a:pt x="9913257" y="457202"/>
                  </a:lnTo>
                  <a:lnTo>
                    <a:pt x="4688114" y="3"/>
                  </a:lnTo>
                  <a:lnTo>
                    <a:pt x="4688114" y="1"/>
                  </a:lnTo>
                  <a:lnTo>
                    <a:pt x="20" y="1"/>
                  </a:lnTo>
                  <a:lnTo>
                    <a:pt x="0" y="0"/>
                  </a:lnTo>
                  <a:lnTo>
                    <a:pt x="0" y="1"/>
                  </a:lnTo>
                  <a:lnTo>
                    <a:pt x="0" y="1"/>
                  </a:lnTo>
                  <a:lnTo>
                    <a:pt x="0" y="369300"/>
                  </a:lnTo>
                  <a:lnTo>
                    <a:pt x="0" y="369300"/>
                  </a:lnTo>
                  <a:lnTo>
                    <a:pt x="0" y="457200"/>
                  </a:lnTo>
                  <a:lnTo>
                    <a:pt x="4688114" y="457200"/>
                  </a:lnTo>
                  <a:close/>
                </a:path>
              </a:pathLst>
            </a:custGeom>
            <a:solidFill>
              <a:srgbClr val="609A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9" name="Right Triangle 68"/>
            <p:cNvSpPr/>
            <p:nvPr/>
          </p:nvSpPr>
          <p:spPr>
            <a:xfrm>
              <a:off x="1" y="6400800"/>
              <a:ext cx="5950857" cy="457200"/>
            </a:xfrm>
            <a:prstGeom prst="rtTriangle">
              <a:avLst/>
            </a:prstGeom>
            <a:solidFill>
              <a:srgbClr val="78C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0" name="Right Triangle 69"/>
            <p:cNvSpPr/>
            <p:nvPr/>
          </p:nvSpPr>
          <p:spPr>
            <a:xfrm>
              <a:off x="0" y="6172200"/>
              <a:ext cx="5950857" cy="457200"/>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71" name="Group 70"/>
            <p:cNvGrpSpPr/>
            <p:nvPr/>
          </p:nvGrpSpPr>
          <p:grpSpPr>
            <a:xfrm>
              <a:off x="192077" y="6056690"/>
              <a:ext cx="2322635" cy="766275"/>
              <a:chOff x="338587" y="5008584"/>
              <a:chExt cx="2394303" cy="789920"/>
            </a:xfrm>
            <a:solidFill>
              <a:srgbClr val="9BDA46"/>
            </a:solidFill>
          </p:grpSpPr>
          <p:grpSp>
            <p:nvGrpSpPr>
              <p:cNvPr id="72" name="Group 71"/>
              <p:cNvGrpSpPr/>
              <p:nvPr/>
            </p:nvGrpSpPr>
            <p:grpSpPr>
              <a:xfrm>
                <a:off x="338587" y="5008584"/>
                <a:ext cx="726564" cy="626348"/>
                <a:chOff x="3482236" y="1916181"/>
                <a:chExt cx="1438107" cy="1239747"/>
              </a:xfrm>
              <a:grpFill/>
            </p:grpSpPr>
            <p:sp>
              <p:nvSpPr>
                <p:cNvPr id="123" name="Hexagon 122"/>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24" name="Straight Connector 123"/>
                <p:cNvCxnSpPr>
                  <a:stCxn id="123"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23"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863288" y="5528530"/>
                <a:ext cx="249013" cy="214666"/>
                <a:chOff x="3482236" y="1916181"/>
                <a:chExt cx="1438107" cy="1239747"/>
              </a:xfrm>
              <a:grpFill/>
            </p:grpSpPr>
            <p:sp>
              <p:nvSpPr>
                <p:cNvPr id="119" name="Hexagon 118"/>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20" name="Straight Connector 119"/>
                <p:cNvCxnSpPr>
                  <a:stCxn id="119"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19"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19"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907194" y="5012913"/>
                <a:ext cx="379488" cy="327145"/>
                <a:chOff x="3482236" y="1916181"/>
                <a:chExt cx="1438107" cy="1239747"/>
              </a:xfrm>
              <a:grpFill/>
            </p:grpSpPr>
            <p:sp>
              <p:nvSpPr>
                <p:cNvPr id="115" name="Hexagon 114"/>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6" name="Straight Connector 115"/>
                <p:cNvCxnSpPr>
                  <a:stCxn id="115"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15"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15"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1020169" y="5263692"/>
                <a:ext cx="486564" cy="419452"/>
                <a:chOff x="3482236" y="1916181"/>
                <a:chExt cx="1438107" cy="1239747"/>
              </a:xfrm>
              <a:grpFill/>
            </p:grpSpPr>
            <p:sp>
              <p:nvSpPr>
                <p:cNvPr id="111" name="Hexagon 110"/>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2" name="Straight Connector 111"/>
                <p:cNvCxnSpPr>
                  <a:stCxn id="111"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11"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11"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372497" y="5471359"/>
                <a:ext cx="379488" cy="327145"/>
                <a:chOff x="3482236" y="1916181"/>
                <a:chExt cx="1438107" cy="1239747"/>
              </a:xfrm>
              <a:grpFill/>
            </p:grpSpPr>
            <p:sp>
              <p:nvSpPr>
                <p:cNvPr id="107" name="Hexagon 106"/>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8" name="Straight Connector 107"/>
                <p:cNvCxnSpPr>
                  <a:stCxn id="107"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07"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07"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1207162" y="5225917"/>
                <a:ext cx="249013" cy="214666"/>
                <a:chOff x="3482236" y="1916181"/>
                <a:chExt cx="1438107" cy="1239747"/>
              </a:xfrm>
              <a:grpFill/>
            </p:grpSpPr>
            <p:sp>
              <p:nvSpPr>
                <p:cNvPr id="103" name="Hexagon 102"/>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4" name="Straight Connector 103"/>
                <p:cNvCxnSpPr>
                  <a:stCxn id="103"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03"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3"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1504622" y="5132720"/>
                <a:ext cx="582565" cy="502211"/>
                <a:chOff x="3482236" y="1916181"/>
                <a:chExt cx="1438107" cy="1239747"/>
              </a:xfrm>
              <a:grpFill/>
            </p:grpSpPr>
            <p:sp>
              <p:nvSpPr>
                <p:cNvPr id="99" name="Hexagon 98"/>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0" name="Straight Connector 99"/>
                <p:cNvCxnSpPr>
                  <a:stCxn id="99"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99"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9"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347351" y="5059995"/>
                <a:ext cx="341122" cy="294070"/>
                <a:chOff x="3482236" y="1916181"/>
                <a:chExt cx="1438107" cy="1239747"/>
              </a:xfrm>
              <a:grpFill/>
            </p:grpSpPr>
            <p:sp>
              <p:nvSpPr>
                <p:cNvPr id="95" name="Hexagon 94"/>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944201" y="5258272"/>
                <a:ext cx="379488" cy="327145"/>
                <a:chOff x="3482236" y="1916181"/>
                <a:chExt cx="1438107" cy="1239747"/>
              </a:xfrm>
              <a:grpFill/>
            </p:grpSpPr>
            <p:sp>
              <p:nvSpPr>
                <p:cNvPr id="91" name="Hexagon 90"/>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2" name="Straight Connector 91"/>
                <p:cNvCxnSpPr>
                  <a:stCxn id="91"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1"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91"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2264864" y="5321756"/>
                <a:ext cx="299943" cy="258571"/>
                <a:chOff x="3482236" y="1916181"/>
                <a:chExt cx="1438107" cy="1239747"/>
              </a:xfrm>
              <a:grpFill/>
            </p:grpSpPr>
            <p:sp>
              <p:nvSpPr>
                <p:cNvPr id="87" name="Hexagon 86"/>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8" name="Straight Connector 87"/>
                <p:cNvCxnSpPr>
                  <a:stCxn id="87"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7"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2524848" y="5376517"/>
                <a:ext cx="208042" cy="179346"/>
                <a:chOff x="3482236" y="1916181"/>
                <a:chExt cx="1438107" cy="1239747"/>
              </a:xfrm>
              <a:grpFill/>
            </p:grpSpPr>
            <p:sp>
              <p:nvSpPr>
                <p:cNvPr id="83" name="Hexagon 82"/>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4" name="Straight Connector 83"/>
                <p:cNvCxnSpPr>
                  <a:stCxn id="83"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3"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128" name="Straight Connector 127"/>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29" name="Title 3"/>
          <p:cNvSpPr>
            <a:spLocks noGrp="1"/>
          </p:cNvSpPr>
          <p:nvPr userDrawn="1">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Topic 2</a:t>
            </a:r>
            <a:endParaRPr lang="en-CA" dirty="0"/>
          </a:p>
        </p:txBody>
      </p:sp>
      <p:sp>
        <p:nvSpPr>
          <p:cNvPr id="66"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
        <p:nvSpPr>
          <p:cNvPr id="65" name="Rectangle 64"/>
          <p:cNvSpPr/>
          <p:nvPr userDrawn="1"/>
        </p:nvSpPr>
        <p:spPr>
          <a:xfrm>
            <a:off x="-1861073" y="4889351"/>
            <a:ext cx="1849377" cy="217304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491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ic 2 content">
    <p:spTree>
      <p:nvGrpSpPr>
        <p:cNvPr id="1" name=""/>
        <p:cNvGrpSpPr/>
        <p:nvPr/>
      </p:nvGrpSpPr>
      <p:grpSpPr>
        <a:xfrm>
          <a:off x="0" y="0"/>
          <a:ext cx="0" cy="0"/>
          <a:chOff x="0" y="0"/>
          <a:chExt cx="0" cy="0"/>
        </a:xfrm>
      </p:grpSpPr>
      <p:cxnSp>
        <p:nvCxnSpPr>
          <p:cNvPr id="70" name="Straight Connector 69"/>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1" name="Title 3"/>
          <p:cNvSpPr>
            <a:spLocks noGrp="1"/>
          </p:cNvSpPr>
          <p:nvPr userDrawn="1">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Topic 2- Content</a:t>
            </a:r>
            <a:endParaRPr lang="en-CA" dirty="0"/>
          </a:p>
        </p:txBody>
      </p:sp>
      <p:grpSp>
        <p:nvGrpSpPr>
          <p:cNvPr id="3" name="Group 2"/>
          <p:cNvGrpSpPr/>
          <p:nvPr userDrawn="1"/>
        </p:nvGrpSpPr>
        <p:grpSpPr>
          <a:xfrm flipH="1">
            <a:off x="0" y="6350448"/>
            <a:ext cx="9144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609A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2" name="Group 1"/>
            <p:cNvGrpSpPr/>
            <p:nvPr userDrawn="1"/>
          </p:nvGrpSpPr>
          <p:grpSpPr>
            <a:xfrm>
              <a:off x="193963" y="6350448"/>
              <a:ext cx="2524836" cy="487178"/>
              <a:chOff x="193963" y="6350448"/>
              <a:chExt cx="2524836" cy="487178"/>
            </a:xfrm>
            <a:solidFill>
              <a:srgbClr val="9BDA46"/>
            </a:solidFill>
          </p:grpSpPr>
          <p:grpSp>
            <p:nvGrpSpPr>
              <p:cNvPr id="19" name="Group 18"/>
              <p:cNvGrpSpPr/>
              <p:nvPr/>
            </p:nvGrpSpPr>
            <p:grpSpPr>
              <a:xfrm>
                <a:off x="193963" y="6350448"/>
                <a:ext cx="565127" cy="487178"/>
                <a:chOff x="3482236" y="1916181"/>
                <a:chExt cx="1438107" cy="1239747"/>
              </a:xfrm>
              <a:grpFill/>
            </p:grpSpPr>
            <p:sp>
              <p:nvSpPr>
                <p:cNvPr id="40" name="Hexagon 39"/>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a:grpFill/>
            </p:grpSpPr>
            <p:sp>
              <p:nvSpPr>
                <p:cNvPr id="75" name="Hexagon 74"/>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a:grpFill/>
            </p:grpSpPr>
            <p:sp>
              <p:nvSpPr>
                <p:cNvPr id="80" name="Hexagon 79"/>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a:grpFill/>
            </p:grpSpPr>
            <p:sp>
              <p:nvSpPr>
                <p:cNvPr id="85" name="Hexagon 84"/>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a:grpFill/>
            </p:grpSpPr>
            <p:sp>
              <p:nvSpPr>
                <p:cNvPr id="90" name="Hexagon 89"/>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a:grpFill/>
            </p:grpSpPr>
            <p:sp>
              <p:nvSpPr>
                <p:cNvPr id="95" name="Hexagon 94"/>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a:grpFill/>
            </p:grpSpPr>
            <p:sp>
              <p:nvSpPr>
                <p:cNvPr id="100" name="Hexagon 99"/>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a:grpFill/>
            </p:grpSpPr>
            <p:sp>
              <p:nvSpPr>
                <p:cNvPr id="105" name="Hexagon 104"/>
                <p:cNvSpPr/>
                <p:nvPr/>
              </p:nvSpPr>
              <p:spPr>
                <a:xfrm>
                  <a:off x="3482236" y="1916181"/>
                  <a:ext cx="1438107" cy="1239747"/>
                </a:xfrm>
                <a:prstGeom prst="hexagon">
                  <a:avLst/>
                </a:prstGeom>
                <a:grp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grpFill/>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9"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2828448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ic 3">
    <p:spTree>
      <p:nvGrpSpPr>
        <p:cNvPr id="1" name=""/>
        <p:cNvGrpSpPr/>
        <p:nvPr/>
      </p:nvGrpSpPr>
      <p:grpSpPr>
        <a:xfrm>
          <a:off x="0" y="0"/>
          <a:ext cx="0" cy="0"/>
          <a:chOff x="0" y="0"/>
          <a:chExt cx="0" cy="0"/>
        </a:xfrm>
      </p:grpSpPr>
      <p:grpSp>
        <p:nvGrpSpPr>
          <p:cNvPr id="2" name="Group 1"/>
          <p:cNvGrpSpPr/>
          <p:nvPr userDrawn="1"/>
        </p:nvGrpSpPr>
        <p:grpSpPr>
          <a:xfrm flipH="1">
            <a:off x="-1762125" y="6056690"/>
            <a:ext cx="10913383" cy="801310"/>
            <a:chOff x="0" y="6056690"/>
            <a:chExt cx="10913383" cy="801310"/>
          </a:xfrm>
        </p:grpSpPr>
        <p:sp>
          <p:nvSpPr>
            <p:cNvPr id="68" name="Freeform 67"/>
            <p:cNvSpPr/>
            <p:nvPr/>
          </p:nvSpPr>
          <p:spPr>
            <a:xfrm>
              <a:off x="13735" y="6159680"/>
              <a:ext cx="10899648" cy="698320"/>
            </a:xfrm>
            <a:custGeom>
              <a:avLst/>
              <a:gdLst>
                <a:gd name="connsiteX0" fmla="*/ 4688114 w 9913257"/>
                <a:gd name="connsiteY0" fmla="*/ 457202 h 457202"/>
                <a:gd name="connsiteX1" fmla="*/ 9913257 w 9913257"/>
                <a:gd name="connsiteY1" fmla="*/ 457202 h 457202"/>
                <a:gd name="connsiteX2" fmla="*/ 4688114 w 9913257"/>
                <a:gd name="connsiteY2" fmla="*/ 3 h 457202"/>
                <a:gd name="connsiteX3" fmla="*/ 4688114 w 9913257"/>
                <a:gd name="connsiteY3" fmla="*/ 1 h 457202"/>
                <a:gd name="connsiteX4" fmla="*/ 20 w 9913257"/>
                <a:gd name="connsiteY4" fmla="*/ 1 h 457202"/>
                <a:gd name="connsiteX5" fmla="*/ 0 w 9913257"/>
                <a:gd name="connsiteY5" fmla="*/ 0 h 457202"/>
                <a:gd name="connsiteX6" fmla="*/ 0 w 9913257"/>
                <a:gd name="connsiteY6" fmla="*/ 1 h 457202"/>
                <a:gd name="connsiteX7" fmla="*/ 0 w 9913257"/>
                <a:gd name="connsiteY7" fmla="*/ 1 h 457202"/>
                <a:gd name="connsiteX8" fmla="*/ 0 w 9913257"/>
                <a:gd name="connsiteY8" fmla="*/ 369300 h 457202"/>
                <a:gd name="connsiteX9" fmla="*/ 0 w 9913257"/>
                <a:gd name="connsiteY9" fmla="*/ 369300 h 457202"/>
                <a:gd name="connsiteX10" fmla="*/ 0 w 9913257"/>
                <a:gd name="connsiteY10" fmla="*/ 457200 h 457202"/>
                <a:gd name="connsiteX11" fmla="*/ 4688114 w 9913257"/>
                <a:gd name="connsiteY11" fmla="*/ 457200 h 45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13257" h="457202">
                  <a:moveTo>
                    <a:pt x="4688114" y="457202"/>
                  </a:moveTo>
                  <a:lnTo>
                    <a:pt x="9913257" y="457202"/>
                  </a:lnTo>
                  <a:lnTo>
                    <a:pt x="4688114" y="3"/>
                  </a:lnTo>
                  <a:lnTo>
                    <a:pt x="4688114" y="1"/>
                  </a:lnTo>
                  <a:lnTo>
                    <a:pt x="20" y="1"/>
                  </a:lnTo>
                  <a:lnTo>
                    <a:pt x="0" y="0"/>
                  </a:lnTo>
                  <a:lnTo>
                    <a:pt x="0" y="1"/>
                  </a:lnTo>
                  <a:lnTo>
                    <a:pt x="0" y="1"/>
                  </a:lnTo>
                  <a:lnTo>
                    <a:pt x="0" y="369300"/>
                  </a:lnTo>
                  <a:lnTo>
                    <a:pt x="0" y="369300"/>
                  </a:lnTo>
                  <a:lnTo>
                    <a:pt x="0" y="457200"/>
                  </a:lnTo>
                  <a:lnTo>
                    <a:pt x="4688114" y="457200"/>
                  </a:lnTo>
                  <a:close/>
                </a:path>
              </a:pathLst>
            </a:custGeom>
            <a:solidFill>
              <a:srgbClr val="F16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9" name="Right Triangle 68"/>
            <p:cNvSpPr/>
            <p:nvPr/>
          </p:nvSpPr>
          <p:spPr>
            <a:xfrm>
              <a:off x="1" y="6400800"/>
              <a:ext cx="5950857" cy="457200"/>
            </a:xfrm>
            <a:prstGeom prst="rtTriangle">
              <a:avLst/>
            </a:prstGeom>
            <a:solidFill>
              <a:srgbClr val="F18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0" name="Right Triangle 69"/>
            <p:cNvSpPr/>
            <p:nvPr/>
          </p:nvSpPr>
          <p:spPr>
            <a:xfrm>
              <a:off x="0" y="6172200"/>
              <a:ext cx="5950857" cy="457200"/>
            </a:xfrm>
            <a:prstGeom prst="rtTriangle">
              <a:avLst/>
            </a:prstGeom>
            <a:solidFill>
              <a:srgbClr val="F57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71" name="Group 70"/>
            <p:cNvGrpSpPr/>
            <p:nvPr/>
          </p:nvGrpSpPr>
          <p:grpSpPr>
            <a:xfrm>
              <a:off x="192077" y="6056690"/>
              <a:ext cx="2322635" cy="766275"/>
              <a:chOff x="338587" y="5008584"/>
              <a:chExt cx="2394303" cy="789920"/>
            </a:xfrm>
            <a:solidFill>
              <a:srgbClr val="F47324"/>
            </a:solidFill>
          </p:grpSpPr>
          <p:grpSp>
            <p:nvGrpSpPr>
              <p:cNvPr id="72" name="Group 71"/>
              <p:cNvGrpSpPr/>
              <p:nvPr/>
            </p:nvGrpSpPr>
            <p:grpSpPr>
              <a:xfrm>
                <a:off x="338587" y="5008584"/>
                <a:ext cx="726564" cy="626348"/>
                <a:chOff x="3482236" y="1916181"/>
                <a:chExt cx="1438107" cy="1239747"/>
              </a:xfrm>
              <a:grpFill/>
            </p:grpSpPr>
            <p:sp>
              <p:nvSpPr>
                <p:cNvPr id="123" name="Hexagon 122"/>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24" name="Straight Connector 123"/>
                <p:cNvCxnSpPr>
                  <a:stCxn id="123"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23"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863288" y="5528530"/>
                <a:ext cx="249013" cy="214666"/>
                <a:chOff x="3482236" y="1916181"/>
                <a:chExt cx="1438107" cy="1239747"/>
              </a:xfrm>
              <a:grpFill/>
            </p:grpSpPr>
            <p:sp>
              <p:nvSpPr>
                <p:cNvPr id="119" name="Hexagon 118"/>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20" name="Straight Connector 119"/>
                <p:cNvCxnSpPr>
                  <a:stCxn id="119"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19"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19"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907194" y="5012913"/>
                <a:ext cx="379488" cy="327145"/>
                <a:chOff x="3482236" y="1916181"/>
                <a:chExt cx="1438107" cy="1239747"/>
              </a:xfrm>
              <a:grpFill/>
            </p:grpSpPr>
            <p:sp>
              <p:nvSpPr>
                <p:cNvPr id="115" name="Hexagon 114"/>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6" name="Straight Connector 115"/>
                <p:cNvCxnSpPr>
                  <a:stCxn id="115"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15"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15"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1020169" y="5263692"/>
                <a:ext cx="486564" cy="419452"/>
                <a:chOff x="3482236" y="1916181"/>
                <a:chExt cx="1438107" cy="1239747"/>
              </a:xfrm>
              <a:grpFill/>
            </p:grpSpPr>
            <p:sp>
              <p:nvSpPr>
                <p:cNvPr id="111" name="Hexagon 110"/>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2" name="Straight Connector 111"/>
                <p:cNvCxnSpPr>
                  <a:stCxn id="111"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11"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11"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372497" y="5471359"/>
                <a:ext cx="379488" cy="327145"/>
                <a:chOff x="3482236" y="1916181"/>
                <a:chExt cx="1438107" cy="1239747"/>
              </a:xfrm>
              <a:grpFill/>
            </p:grpSpPr>
            <p:sp>
              <p:nvSpPr>
                <p:cNvPr id="107" name="Hexagon 106"/>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8" name="Straight Connector 107"/>
                <p:cNvCxnSpPr>
                  <a:stCxn id="107"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07"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07"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1207162" y="5225917"/>
                <a:ext cx="249013" cy="214666"/>
                <a:chOff x="3482236" y="1916181"/>
                <a:chExt cx="1438107" cy="1239747"/>
              </a:xfrm>
              <a:grpFill/>
            </p:grpSpPr>
            <p:sp>
              <p:nvSpPr>
                <p:cNvPr id="103" name="Hexagon 102"/>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4" name="Straight Connector 103"/>
                <p:cNvCxnSpPr>
                  <a:stCxn id="103"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03"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3"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1504622" y="5132720"/>
                <a:ext cx="582565" cy="502211"/>
                <a:chOff x="3482236" y="1916181"/>
                <a:chExt cx="1438107" cy="1239747"/>
              </a:xfrm>
              <a:grpFill/>
            </p:grpSpPr>
            <p:sp>
              <p:nvSpPr>
                <p:cNvPr id="99" name="Hexagon 98"/>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0" name="Straight Connector 99"/>
                <p:cNvCxnSpPr>
                  <a:stCxn id="99"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99"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9"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347351" y="5059995"/>
                <a:ext cx="341122" cy="294070"/>
                <a:chOff x="3482236" y="1916181"/>
                <a:chExt cx="1438107" cy="1239747"/>
              </a:xfrm>
              <a:grpFill/>
            </p:grpSpPr>
            <p:sp>
              <p:nvSpPr>
                <p:cNvPr id="95" name="Hexagon 94"/>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944201" y="5258272"/>
                <a:ext cx="379488" cy="327145"/>
                <a:chOff x="3482236" y="1916181"/>
                <a:chExt cx="1438107" cy="1239747"/>
              </a:xfrm>
              <a:grpFill/>
            </p:grpSpPr>
            <p:sp>
              <p:nvSpPr>
                <p:cNvPr id="91" name="Hexagon 90"/>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2" name="Straight Connector 91"/>
                <p:cNvCxnSpPr>
                  <a:stCxn id="91"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1"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91"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2264864" y="5321756"/>
                <a:ext cx="299943" cy="258571"/>
                <a:chOff x="3482236" y="1916181"/>
                <a:chExt cx="1438107" cy="1239747"/>
              </a:xfrm>
              <a:grpFill/>
            </p:grpSpPr>
            <p:sp>
              <p:nvSpPr>
                <p:cNvPr id="87" name="Hexagon 86"/>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8" name="Straight Connector 87"/>
                <p:cNvCxnSpPr>
                  <a:stCxn id="87"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7"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2524848" y="5376517"/>
                <a:ext cx="208042" cy="179346"/>
                <a:chOff x="3482236" y="1916181"/>
                <a:chExt cx="1438107" cy="1239747"/>
              </a:xfrm>
              <a:grpFill/>
            </p:grpSpPr>
            <p:sp>
              <p:nvSpPr>
                <p:cNvPr id="83" name="Hexagon 82"/>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4" name="Straight Connector 83"/>
                <p:cNvCxnSpPr>
                  <a:stCxn id="83"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3"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128" name="Straight Connector 127"/>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29" name="Title 3"/>
          <p:cNvSpPr>
            <a:spLocks noGrp="1"/>
          </p:cNvSpPr>
          <p:nvPr userDrawn="1">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Topic 3</a:t>
            </a:r>
            <a:endParaRPr lang="en-CA" dirty="0"/>
          </a:p>
        </p:txBody>
      </p:sp>
      <p:sp>
        <p:nvSpPr>
          <p:cNvPr id="66"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
        <p:nvSpPr>
          <p:cNvPr id="65" name="Rectangle 64"/>
          <p:cNvSpPr/>
          <p:nvPr userDrawn="1"/>
        </p:nvSpPr>
        <p:spPr>
          <a:xfrm>
            <a:off x="-1861073" y="4889351"/>
            <a:ext cx="1849377" cy="217304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022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ic 3 content">
    <p:spTree>
      <p:nvGrpSpPr>
        <p:cNvPr id="1" name=""/>
        <p:cNvGrpSpPr/>
        <p:nvPr/>
      </p:nvGrpSpPr>
      <p:grpSpPr>
        <a:xfrm>
          <a:off x="0" y="0"/>
          <a:ext cx="0" cy="0"/>
          <a:chOff x="0" y="0"/>
          <a:chExt cx="0" cy="0"/>
        </a:xfrm>
      </p:grpSpPr>
      <p:cxnSp>
        <p:nvCxnSpPr>
          <p:cNvPr id="70" name="Straight Connector 69"/>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1" name="Title 3"/>
          <p:cNvSpPr>
            <a:spLocks noGrp="1"/>
          </p:cNvSpPr>
          <p:nvPr userDrawn="1">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Topic 3- Content</a:t>
            </a:r>
            <a:endParaRPr lang="en-CA" dirty="0"/>
          </a:p>
        </p:txBody>
      </p:sp>
      <p:grpSp>
        <p:nvGrpSpPr>
          <p:cNvPr id="3" name="Group 2"/>
          <p:cNvGrpSpPr/>
          <p:nvPr userDrawn="1"/>
        </p:nvGrpSpPr>
        <p:grpSpPr>
          <a:xfrm flipH="1">
            <a:off x="0" y="6350448"/>
            <a:ext cx="9144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F16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2" name="Group 1"/>
            <p:cNvGrpSpPr/>
            <p:nvPr userDrawn="1"/>
          </p:nvGrpSpPr>
          <p:grpSpPr>
            <a:xfrm>
              <a:off x="193963" y="6350448"/>
              <a:ext cx="2524836" cy="487178"/>
              <a:chOff x="193963" y="6350448"/>
              <a:chExt cx="2524836" cy="487178"/>
            </a:xfrm>
            <a:solidFill>
              <a:srgbClr val="F47324"/>
            </a:solidFill>
          </p:grpSpPr>
          <p:grpSp>
            <p:nvGrpSpPr>
              <p:cNvPr id="19" name="Group 18"/>
              <p:cNvGrpSpPr/>
              <p:nvPr/>
            </p:nvGrpSpPr>
            <p:grpSpPr>
              <a:xfrm>
                <a:off x="193963" y="6350448"/>
                <a:ext cx="565127" cy="487178"/>
                <a:chOff x="3482236" y="1916181"/>
                <a:chExt cx="1438107" cy="1239747"/>
              </a:xfrm>
              <a:grpFill/>
            </p:grpSpPr>
            <p:sp>
              <p:nvSpPr>
                <p:cNvPr id="40" name="Hexagon 39"/>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a:grpFill/>
            </p:grpSpPr>
            <p:sp>
              <p:nvSpPr>
                <p:cNvPr id="75" name="Hexagon 74"/>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a:grpFill/>
            </p:grpSpPr>
            <p:sp>
              <p:nvSpPr>
                <p:cNvPr id="80" name="Hexagon 79"/>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a:grpFill/>
            </p:grpSpPr>
            <p:sp>
              <p:nvSpPr>
                <p:cNvPr id="85" name="Hexagon 84"/>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a:grpFill/>
            </p:grpSpPr>
            <p:sp>
              <p:nvSpPr>
                <p:cNvPr id="90" name="Hexagon 89"/>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a:grpFill/>
            </p:grpSpPr>
            <p:sp>
              <p:nvSpPr>
                <p:cNvPr id="95" name="Hexagon 94"/>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a:grpFill/>
            </p:grpSpPr>
            <p:sp>
              <p:nvSpPr>
                <p:cNvPr id="100" name="Hexagon 99"/>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a:grpFill/>
            </p:grpSpPr>
            <p:sp>
              <p:nvSpPr>
                <p:cNvPr id="105" name="Hexagon 104"/>
                <p:cNvSpPr/>
                <p:nvPr/>
              </p:nvSpPr>
              <p:spPr>
                <a:xfrm>
                  <a:off x="3482236" y="1916181"/>
                  <a:ext cx="1438107" cy="1239747"/>
                </a:xfrm>
                <a:prstGeom prst="hexagon">
                  <a:avLst/>
                </a:prstGeom>
                <a:grp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grpFill/>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9"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276753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4" name="Rectangle 3"/>
          <p:cNvSpPr/>
          <p:nvPr userDrawn="1"/>
        </p:nvSpPr>
        <p:spPr>
          <a:xfrm>
            <a:off x="30900" y="6615011"/>
            <a:ext cx="3982764"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5" name="Rectangle 4"/>
          <p:cNvSpPr/>
          <p:nvPr userDrawn="1"/>
        </p:nvSpPr>
        <p:spPr>
          <a:xfrm>
            <a:off x="571" y="-3404"/>
            <a:ext cx="914342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48400" y="961206"/>
            <a:ext cx="2730500" cy="1839461"/>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7903" y="118334"/>
            <a:ext cx="4923773" cy="790198"/>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413572" y="3470528"/>
            <a:ext cx="3565328" cy="173636"/>
          </a:xfrm>
          <a:prstGeom prst="rect">
            <a:avLst/>
          </a:prstGeom>
        </p:spPr>
      </p:pic>
      <p:sp>
        <p:nvSpPr>
          <p:cNvPr id="9" name="Text Placeholder 3"/>
          <p:cNvSpPr txBox="1">
            <a:spLocks/>
          </p:cNvSpPr>
          <p:nvPr userDrawn="1"/>
        </p:nvSpPr>
        <p:spPr>
          <a:xfrm>
            <a:off x="172858" y="873362"/>
            <a:ext cx="4363971"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spTree>
    <p:extLst>
      <p:ext uri="{BB962C8B-B14F-4D97-AF65-F5344CB8AC3E}">
        <p14:creationId xmlns:p14="http://schemas.microsoft.com/office/powerpoint/2010/main" val="94860219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952" userDrawn="1">
          <p15:clr>
            <a:srgbClr val="FBAE40"/>
          </p15:clr>
        </p15:guide>
        <p15:guide id="3" pos="3936" userDrawn="1">
          <p15:clr>
            <a:srgbClr val="FBAE40"/>
          </p15:clr>
        </p15:guide>
        <p15:guide id="4" pos="566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ic 4">
    <p:spTree>
      <p:nvGrpSpPr>
        <p:cNvPr id="1" name=""/>
        <p:cNvGrpSpPr/>
        <p:nvPr/>
      </p:nvGrpSpPr>
      <p:grpSpPr>
        <a:xfrm>
          <a:off x="0" y="0"/>
          <a:ext cx="0" cy="0"/>
          <a:chOff x="0" y="0"/>
          <a:chExt cx="0" cy="0"/>
        </a:xfrm>
      </p:grpSpPr>
      <p:grpSp>
        <p:nvGrpSpPr>
          <p:cNvPr id="2" name="Group 1"/>
          <p:cNvGrpSpPr/>
          <p:nvPr userDrawn="1"/>
        </p:nvGrpSpPr>
        <p:grpSpPr>
          <a:xfrm flipH="1">
            <a:off x="-1743075" y="6056690"/>
            <a:ext cx="10903858" cy="801310"/>
            <a:chOff x="0" y="6056690"/>
            <a:chExt cx="10903858" cy="801310"/>
          </a:xfrm>
        </p:grpSpPr>
        <p:sp>
          <p:nvSpPr>
            <p:cNvPr id="68" name="Freeform 67"/>
            <p:cNvSpPr/>
            <p:nvPr/>
          </p:nvSpPr>
          <p:spPr>
            <a:xfrm>
              <a:off x="4210" y="6159680"/>
              <a:ext cx="10899648" cy="698320"/>
            </a:xfrm>
            <a:custGeom>
              <a:avLst/>
              <a:gdLst>
                <a:gd name="connsiteX0" fmla="*/ 4688114 w 9913257"/>
                <a:gd name="connsiteY0" fmla="*/ 457202 h 457202"/>
                <a:gd name="connsiteX1" fmla="*/ 9913257 w 9913257"/>
                <a:gd name="connsiteY1" fmla="*/ 457202 h 457202"/>
                <a:gd name="connsiteX2" fmla="*/ 4688114 w 9913257"/>
                <a:gd name="connsiteY2" fmla="*/ 3 h 457202"/>
                <a:gd name="connsiteX3" fmla="*/ 4688114 w 9913257"/>
                <a:gd name="connsiteY3" fmla="*/ 1 h 457202"/>
                <a:gd name="connsiteX4" fmla="*/ 20 w 9913257"/>
                <a:gd name="connsiteY4" fmla="*/ 1 h 457202"/>
                <a:gd name="connsiteX5" fmla="*/ 0 w 9913257"/>
                <a:gd name="connsiteY5" fmla="*/ 0 h 457202"/>
                <a:gd name="connsiteX6" fmla="*/ 0 w 9913257"/>
                <a:gd name="connsiteY6" fmla="*/ 1 h 457202"/>
                <a:gd name="connsiteX7" fmla="*/ 0 w 9913257"/>
                <a:gd name="connsiteY7" fmla="*/ 1 h 457202"/>
                <a:gd name="connsiteX8" fmla="*/ 0 w 9913257"/>
                <a:gd name="connsiteY8" fmla="*/ 369300 h 457202"/>
                <a:gd name="connsiteX9" fmla="*/ 0 w 9913257"/>
                <a:gd name="connsiteY9" fmla="*/ 369300 h 457202"/>
                <a:gd name="connsiteX10" fmla="*/ 0 w 9913257"/>
                <a:gd name="connsiteY10" fmla="*/ 457200 h 457202"/>
                <a:gd name="connsiteX11" fmla="*/ 4688114 w 9913257"/>
                <a:gd name="connsiteY11" fmla="*/ 457200 h 45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13257" h="457202">
                  <a:moveTo>
                    <a:pt x="4688114" y="457202"/>
                  </a:moveTo>
                  <a:lnTo>
                    <a:pt x="9913257" y="457202"/>
                  </a:lnTo>
                  <a:lnTo>
                    <a:pt x="4688114" y="3"/>
                  </a:lnTo>
                  <a:lnTo>
                    <a:pt x="4688114" y="1"/>
                  </a:lnTo>
                  <a:lnTo>
                    <a:pt x="20" y="1"/>
                  </a:lnTo>
                  <a:lnTo>
                    <a:pt x="0" y="0"/>
                  </a:lnTo>
                  <a:lnTo>
                    <a:pt x="0" y="1"/>
                  </a:lnTo>
                  <a:lnTo>
                    <a:pt x="0" y="1"/>
                  </a:lnTo>
                  <a:lnTo>
                    <a:pt x="0" y="369300"/>
                  </a:lnTo>
                  <a:lnTo>
                    <a:pt x="0" y="369300"/>
                  </a:lnTo>
                  <a:lnTo>
                    <a:pt x="0" y="457200"/>
                  </a:lnTo>
                  <a:lnTo>
                    <a:pt x="4688114" y="457200"/>
                  </a:lnTo>
                  <a:close/>
                </a:path>
              </a:pathLst>
            </a:custGeom>
            <a:solidFill>
              <a:srgbClr val="EA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9" name="Right Triangle 68"/>
            <p:cNvSpPr/>
            <p:nvPr/>
          </p:nvSpPr>
          <p:spPr>
            <a:xfrm>
              <a:off x="1" y="6400800"/>
              <a:ext cx="5950857" cy="457200"/>
            </a:xfrm>
            <a:prstGeom prst="rtTriangle">
              <a:avLst/>
            </a:prstGeom>
            <a:solidFill>
              <a:srgbClr val="FFC7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0" name="Right Triangle 69"/>
            <p:cNvSpPr/>
            <p:nvPr/>
          </p:nvSpPr>
          <p:spPr>
            <a:xfrm>
              <a:off x="0" y="6172200"/>
              <a:ext cx="5950857" cy="457200"/>
            </a:xfrm>
            <a:prstGeom prst="rtTriangle">
              <a:avLst/>
            </a:prstGeom>
            <a:solidFill>
              <a:srgbClr val="FB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71" name="Group 70"/>
            <p:cNvGrpSpPr/>
            <p:nvPr/>
          </p:nvGrpSpPr>
          <p:grpSpPr>
            <a:xfrm>
              <a:off x="192077" y="6056690"/>
              <a:ext cx="2322635" cy="766275"/>
              <a:chOff x="338587" y="5008584"/>
              <a:chExt cx="2394303" cy="789920"/>
            </a:xfrm>
            <a:solidFill>
              <a:srgbClr val="FFC737"/>
            </a:solidFill>
          </p:grpSpPr>
          <p:grpSp>
            <p:nvGrpSpPr>
              <p:cNvPr id="72" name="Group 71"/>
              <p:cNvGrpSpPr/>
              <p:nvPr/>
            </p:nvGrpSpPr>
            <p:grpSpPr>
              <a:xfrm>
                <a:off x="338587" y="5008584"/>
                <a:ext cx="726564" cy="626348"/>
                <a:chOff x="3482236" y="1916181"/>
                <a:chExt cx="1438107" cy="1239747"/>
              </a:xfrm>
              <a:grpFill/>
            </p:grpSpPr>
            <p:sp>
              <p:nvSpPr>
                <p:cNvPr id="123" name="Hexagon 122"/>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24" name="Straight Connector 123"/>
                <p:cNvCxnSpPr>
                  <a:stCxn id="123"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3"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23"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863288" y="5528530"/>
                <a:ext cx="249013" cy="214666"/>
                <a:chOff x="3482236" y="1916181"/>
                <a:chExt cx="1438107" cy="1239747"/>
              </a:xfrm>
              <a:grpFill/>
            </p:grpSpPr>
            <p:sp>
              <p:nvSpPr>
                <p:cNvPr id="119" name="Hexagon 118"/>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20" name="Straight Connector 119"/>
                <p:cNvCxnSpPr>
                  <a:stCxn id="119"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19"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19"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907194" y="5012913"/>
                <a:ext cx="379488" cy="327145"/>
                <a:chOff x="3482236" y="1916181"/>
                <a:chExt cx="1438107" cy="1239747"/>
              </a:xfrm>
              <a:grpFill/>
            </p:grpSpPr>
            <p:sp>
              <p:nvSpPr>
                <p:cNvPr id="115" name="Hexagon 114"/>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6" name="Straight Connector 115"/>
                <p:cNvCxnSpPr>
                  <a:stCxn id="115"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15"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15"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1020169" y="5263692"/>
                <a:ext cx="486564" cy="419452"/>
                <a:chOff x="3482236" y="1916181"/>
                <a:chExt cx="1438107" cy="1239747"/>
              </a:xfrm>
              <a:grpFill/>
            </p:grpSpPr>
            <p:sp>
              <p:nvSpPr>
                <p:cNvPr id="111" name="Hexagon 110"/>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2" name="Straight Connector 111"/>
                <p:cNvCxnSpPr>
                  <a:stCxn id="111"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11"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11"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372497" y="5471359"/>
                <a:ext cx="379488" cy="327145"/>
                <a:chOff x="3482236" y="1916181"/>
                <a:chExt cx="1438107" cy="1239747"/>
              </a:xfrm>
              <a:grpFill/>
            </p:grpSpPr>
            <p:sp>
              <p:nvSpPr>
                <p:cNvPr id="107" name="Hexagon 106"/>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8" name="Straight Connector 107"/>
                <p:cNvCxnSpPr>
                  <a:stCxn id="107"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07"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07"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1207162" y="5225917"/>
                <a:ext cx="249013" cy="214666"/>
                <a:chOff x="3482236" y="1916181"/>
                <a:chExt cx="1438107" cy="1239747"/>
              </a:xfrm>
              <a:grpFill/>
            </p:grpSpPr>
            <p:sp>
              <p:nvSpPr>
                <p:cNvPr id="103" name="Hexagon 102"/>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4" name="Straight Connector 103"/>
                <p:cNvCxnSpPr>
                  <a:stCxn id="103"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03"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3"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1504622" y="5132720"/>
                <a:ext cx="582565" cy="502211"/>
                <a:chOff x="3482236" y="1916181"/>
                <a:chExt cx="1438107" cy="1239747"/>
              </a:xfrm>
              <a:grpFill/>
            </p:grpSpPr>
            <p:sp>
              <p:nvSpPr>
                <p:cNvPr id="99" name="Hexagon 98"/>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0" name="Straight Connector 99"/>
                <p:cNvCxnSpPr>
                  <a:stCxn id="99"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99"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9"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347351" y="5059995"/>
                <a:ext cx="341122" cy="294070"/>
                <a:chOff x="3482236" y="1916181"/>
                <a:chExt cx="1438107" cy="1239747"/>
              </a:xfrm>
              <a:grpFill/>
            </p:grpSpPr>
            <p:sp>
              <p:nvSpPr>
                <p:cNvPr id="95" name="Hexagon 94"/>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944201" y="5258272"/>
                <a:ext cx="379488" cy="327145"/>
                <a:chOff x="3482236" y="1916181"/>
                <a:chExt cx="1438107" cy="1239747"/>
              </a:xfrm>
              <a:grpFill/>
            </p:grpSpPr>
            <p:sp>
              <p:nvSpPr>
                <p:cNvPr id="91" name="Hexagon 90"/>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2" name="Straight Connector 91"/>
                <p:cNvCxnSpPr>
                  <a:stCxn id="91"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1"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91"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2264864" y="5321756"/>
                <a:ext cx="299943" cy="258571"/>
                <a:chOff x="3482236" y="1916181"/>
                <a:chExt cx="1438107" cy="1239747"/>
              </a:xfrm>
              <a:grpFill/>
            </p:grpSpPr>
            <p:sp>
              <p:nvSpPr>
                <p:cNvPr id="87" name="Hexagon 86"/>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8" name="Straight Connector 87"/>
                <p:cNvCxnSpPr>
                  <a:stCxn id="87"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7"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2524848" y="5376517"/>
                <a:ext cx="208042" cy="179346"/>
                <a:chOff x="3482236" y="1916181"/>
                <a:chExt cx="1438107" cy="1239747"/>
              </a:xfrm>
              <a:grpFill/>
            </p:grpSpPr>
            <p:sp>
              <p:nvSpPr>
                <p:cNvPr id="83" name="Hexagon 82"/>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4" name="Straight Connector 83"/>
                <p:cNvCxnSpPr>
                  <a:stCxn id="83"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3"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128" name="Straight Connector 127"/>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29" name="Title 3"/>
          <p:cNvSpPr>
            <a:spLocks noGrp="1"/>
          </p:cNvSpPr>
          <p:nvPr userDrawn="1">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Topic 4</a:t>
            </a:r>
            <a:endParaRPr lang="en-CA" dirty="0"/>
          </a:p>
        </p:txBody>
      </p:sp>
      <p:sp>
        <p:nvSpPr>
          <p:cNvPr id="66"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
        <p:nvSpPr>
          <p:cNvPr id="65" name="Rectangle 64"/>
          <p:cNvSpPr/>
          <p:nvPr userDrawn="1"/>
        </p:nvSpPr>
        <p:spPr>
          <a:xfrm>
            <a:off x="-1861073" y="4889351"/>
            <a:ext cx="1849377" cy="2173045"/>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478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ic 4 content">
    <p:spTree>
      <p:nvGrpSpPr>
        <p:cNvPr id="1" name=""/>
        <p:cNvGrpSpPr/>
        <p:nvPr/>
      </p:nvGrpSpPr>
      <p:grpSpPr>
        <a:xfrm>
          <a:off x="0" y="0"/>
          <a:ext cx="0" cy="0"/>
          <a:chOff x="0" y="0"/>
          <a:chExt cx="0" cy="0"/>
        </a:xfrm>
      </p:grpSpPr>
      <p:cxnSp>
        <p:nvCxnSpPr>
          <p:cNvPr id="70" name="Straight Connector 69"/>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1" name="Title 3"/>
          <p:cNvSpPr>
            <a:spLocks noGrp="1"/>
          </p:cNvSpPr>
          <p:nvPr userDrawn="1">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Topic 4- Content</a:t>
            </a:r>
            <a:endParaRPr lang="en-CA" dirty="0"/>
          </a:p>
        </p:txBody>
      </p:sp>
      <p:grpSp>
        <p:nvGrpSpPr>
          <p:cNvPr id="3" name="Group 2"/>
          <p:cNvGrpSpPr/>
          <p:nvPr userDrawn="1"/>
        </p:nvGrpSpPr>
        <p:grpSpPr>
          <a:xfrm flipH="1">
            <a:off x="0" y="6350448"/>
            <a:ext cx="9144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EA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2" name="Group 1"/>
            <p:cNvGrpSpPr/>
            <p:nvPr userDrawn="1"/>
          </p:nvGrpSpPr>
          <p:grpSpPr>
            <a:xfrm>
              <a:off x="193963" y="6350448"/>
              <a:ext cx="2524836" cy="487178"/>
              <a:chOff x="193963" y="6350448"/>
              <a:chExt cx="2524836" cy="487178"/>
            </a:xfrm>
            <a:solidFill>
              <a:srgbClr val="FFC737"/>
            </a:solidFill>
          </p:grpSpPr>
          <p:grpSp>
            <p:nvGrpSpPr>
              <p:cNvPr id="19" name="Group 18"/>
              <p:cNvGrpSpPr/>
              <p:nvPr/>
            </p:nvGrpSpPr>
            <p:grpSpPr>
              <a:xfrm>
                <a:off x="193963" y="6350448"/>
                <a:ext cx="565127" cy="487178"/>
                <a:chOff x="3482236" y="1916181"/>
                <a:chExt cx="1438107" cy="1239747"/>
              </a:xfrm>
              <a:grpFill/>
            </p:grpSpPr>
            <p:sp>
              <p:nvSpPr>
                <p:cNvPr id="40" name="Hexagon 39"/>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a:grpFill/>
            </p:grpSpPr>
            <p:sp>
              <p:nvSpPr>
                <p:cNvPr id="75" name="Hexagon 74"/>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a:grpFill/>
            </p:grpSpPr>
            <p:sp>
              <p:nvSpPr>
                <p:cNvPr id="80" name="Hexagon 79"/>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a:grpFill/>
            </p:grpSpPr>
            <p:sp>
              <p:nvSpPr>
                <p:cNvPr id="85" name="Hexagon 84"/>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a:grpFill/>
            </p:grpSpPr>
            <p:sp>
              <p:nvSpPr>
                <p:cNvPr id="90" name="Hexagon 89"/>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a:grpFill/>
            </p:grpSpPr>
            <p:sp>
              <p:nvSpPr>
                <p:cNvPr id="95" name="Hexagon 94"/>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a:grpFill/>
            </p:grpSpPr>
            <p:sp>
              <p:nvSpPr>
                <p:cNvPr id="100" name="Hexagon 99"/>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a:grpFill/>
            </p:grpSpPr>
            <p:sp>
              <p:nvSpPr>
                <p:cNvPr id="105" name="Hexagon 104"/>
                <p:cNvSpPr/>
                <p:nvPr/>
              </p:nvSpPr>
              <p:spPr>
                <a:xfrm>
                  <a:off x="3482236" y="1916181"/>
                  <a:ext cx="1438107" cy="1239747"/>
                </a:xfrm>
                <a:prstGeom prst="hexagon">
                  <a:avLst/>
                </a:prstGeom>
                <a:grpFill/>
                <a:ln w="127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grpFill/>
                <a:ln w="127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9"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35113848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cxnSp>
        <p:nvCxnSpPr>
          <p:cNvPr id="10" name="Straight Connector 9"/>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Title 3"/>
          <p:cNvSpPr>
            <a:spLocks noGrp="1"/>
          </p:cNvSpPr>
          <p:nvPr>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General</a:t>
            </a:r>
            <a:endParaRPr lang="en-CA" dirty="0"/>
          </a:p>
        </p:txBody>
      </p:sp>
      <p:sp>
        <p:nvSpPr>
          <p:cNvPr id="12" name="Snip Same Side Corner Rectangle 11"/>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2349753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ctivity- Knowledge Checks">
    <p:spTree>
      <p:nvGrpSpPr>
        <p:cNvPr id="1" name=""/>
        <p:cNvGrpSpPr/>
        <p:nvPr/>
      </p:nvGrpSpPr>
      <p:grpSpPr>
        <a:xfrm>
          <a:off x="0" y="0"/>
          <a:ext cx="0" cy="0"/>
          <a:chOff x="0" y="0"/>
          <a:chExt cx="0" cy="0"/>
        </a:xfrm>
      </p:grpSpPr>
      <p:cxnSp>
        <p:nvCxnSpPr>
          <p:cNvPr id="10" name="Straight Connector 9"/>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Title 3"/>
          <p:cNvSpPr>
            <a:spLocks noGrp="1"/>
          </p:cNvSpPr>
          <p:nvPr>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CA" dirty="0"/>
              <a:t>Knowledge Checks</a:t>
            </a:r>
          </a:p>
        </p:txBody>
      </p:sp>
      <p:sp>
        <p:nvSpPr>
          <p:cNvPr id="12" name="Snip Same Side Corner Rectangle 11"/>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userDrawn="1"/>
        </p:nvGrpSpPr>
        <p:grpSpPr>
          <a:xfrm>
            <a:off x="8119786" y="1221666"/>
            <a:ext cx="733757" cy="1405510"/>
            <a:chOff x="8033725" y="1162759"/>
            <a:chExt cx="913268" cy="1749363"/>
          </a:xfrm>
        </p:grpSpPr>
        <p:pic>
          <p:nvPicPr>
            <p:cNvPr id="20" name="Picture 19" descr="Light Bulb_PC [Converted].png"/>
            <p:cNvPicPr>
              <a:picLocks noChangeAspect="1"/>
            </p:cNvPicPr>
            <p:nvPr/>
          </p:nvPicPr>
          <p:blipFill>
            <a:blip r:embed="rId2" cstate="print"/>
            <a:stretch>
              <a:fillRect/>
            </a:stretch>
          </p:blipFill>
          <p:spPr>
            <a:xfrm>
              <a:off x="8033725" y="1162759"/>
              <a:ext cx="884468" cy="1426204"/>
            </a:xfrm>
            <a:prstGeom prst="rect">
              <a:avLst/>
            </a:prstGeom>
            <a:solidFill>
              <a:schemeClr val="bg1"/>
            </a:solidFill>
          </p:spPr>
        </p:pic>
        <p:pic>
          <p:nvPicPr>
            <p:cNvPr id="2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742" y="2629280"/>
              <a:ext cx="90225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3749963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ctivity- Discussion">
    <p:spTree>
      <p:nvGrpSpPr>
        <p:cNvPr id="1" name=""/>
        <p:cNvGrpSpPr/>
        <p:nvPr/>
      </p:nvGrpSpPr>
      <p:grpSpPr>
        <a:xfrm>
          <a:off x="0" y="0"/>
          <a:ext cx="0" cy="0"/>
          <a:chOff x="0" y="0"/>
          <a:chExt cx="0" cy="0"/>
        </a:xfrm>
      </p:grpSpPr>
      <p:cxnSp>
        <p:nvCxnSpPr>
          <p:cNvPr id="10" name="Straight Connector 9"/>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Title 3"/>
          <p:cNvSpPr>
            <a:spLocks noGrp="1"/>
          </p:cNvSpPr>
          <p:nvPr>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Discussion</a:t>
            </a:r>
            <a:endParaRPr lang="en-CA" dirty="0"/>
          </a:p>
        </p:txBody>
      </p:sp>
      <p:sp>
        <p:nvSpPr>
          <p:cNvPr id="12" name="Snip Same Side Corner Rectangle 11"/>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2" name="Group 1"/>
          <p:cNvGrpSpPr/>
          <p:nvPr userDrawn="1"/>
        </p:nvGrpSpPr>
        <p:grpSpPr>
          <a:xfrm>
            <a:off x="7376281" y="1181326"/>
            <a:ext cx="1513372" cy="1718939"/>
            <a:chOff x="7376281" y="1181326"/>
            <a:chExt cx="1513372" cy="1718939"/>
          </a:xfrm>
        </p:grpSpPr>
        <p:grpSp>
          <p:nvGrpSpPr>
            <p:cNvPr id="6" name="Group 5"/>
            <p:cNvGrpSpPr/>
            <p:nvPr userDrawn="1"/>
          </p:nvGrpSpPr>
          <p:grpSpPr>
            <a:xfrm>
              <a:off x="7376281" y="1181326"/>
              <a:ext cx="1412717" cy="1383577"/>
              <a:chOff x="3194051" y="1312863"/>
              <a:chExt cx="681038" cy="708025"/>
            </a:xfrm>
          </p:grpSpPr>
          <p:sp>
            <p:nvSpPr>
              <p:cNvPr id="7" name="Freeform 34"/>
              <p:cNvSpPr>
                <a:spLocks noEditPoints="1"/>
              </p:cNvSpPr>
              <p:nvPr/>
            </p:nvSpPr>
            <p:spPr bwMode="auto">
              <a:xfrm>
                <a:off x="3376613" y="1312863"/>
                <a:ext cx="325438" cy="385763"/>
              </a:xfrm>
              <a:custGeom>
                <a:avLst/>
                <a:gdLst>
                  <a:gd name="T0" fmla="*/ 293 w 478"/>
                  <a:gd name="T1" fmla="*/ 361 h 565"/>
                  <a:gd name="T2" fmla="*/ 297 w 478"/>
                  <a:gd name="T3" fmla="*/ 359 h 565"/>
                  <a:gd name="T4" fmla="*/ 372 w 478"/>
                  <a:gd name="T5" fmla="*/ 239 h 565"/>
                  <a:gd name="T6" fmla="*/ 239 w 478"/>
                  <a:gd name="T7" fmla="*/ 106 h 565"/>
                  <a:gd name="T8" fmla="*/ 106 w 478"/>
                  <a:gd name="T9" fmla="*/ 239 h 565"/>
                  <a:gd name="T10" fmla="*/ 181 w 478"/>
                  <a:gd name="T11" fmla="*/ 358 h 565"/>
                  <a:gd name="T12" fmla="*/ 190 w 478"/>
                  <a:gd name="T13" fmla="*/ 399 h 565"/>
                  <a:gd name="T14" fmla="*/ 231 w 478"/>
                  <a:gd name="T15" fmla="*/ 296 h 565"/>
                  <a:gd name="T16" fmla="*/ 260 w 478"/>
                  <a:gd name="T17" fmla="*/ 137 h 565"/>
                  <a:gd name="T18" fmla="*/ 295 w 478"/>
                  <a:gd name="T19" fmla="*/ 241 h 565"/>
                  <a:gd name="T20" fmla="*/ 288 w 478"/>
                  <a:gd name="T21" fmla="*/ 399 h 565"/>
                  <a:gd name="T22" fmla="*/ 288 w 478"/>
                  <a:gd name="T23" fmla="*/ 372 h 565"/>
                  <a:gd name="T24" fmla="*/ 361 w 478"/>
                  <a:gd name="T25" fmla="*/ 103 h 565"/>
                  <a:gd name="T26" fmla="*/ 375 w 478"/>
                  <a:gd name="T27" fmla="*/ 117 h 565"/>
                  <a:gd name="T28" fmla="*/ 415 w 478"/>
                  <a:gd name="T29" fmla="*/ 77 h 565"/>
                  <a:gd name="T30" fmla="*/ 391 w 478"/>
                  <a:gd name="T31" fmla="*/ 62 h 565"/>
                  <a:gd name="T32" fmla="*/ 103 w 478"/>
                  <a:gd name="T33" fmla="*/ 361 h 565"/>
                  <a:gd name="T34" fmla="*/ 117 w 478"/>
                  <a:gd name="T35" fmla="*/ 375 h 565"/>
                  <a:gd name="T36" fmla="*/ 77 w 478"/>
                  <a:gd name="T37" fmla="*/ 415 h 565"/>
                  <a:gd name="T38" fmla="*/ 62 w 478"/>
                  <a:gd name="T39" fmla="*/ 391 h 565"/>
                  <a:gd name="T40" fmla="*/ 375 w 478"/>
                  <a:gd name="T41" fmla="*/ 361 h 565"/>
                  <a:gd name="T42" fmla="*/ 361 w 478"/>
                  <a:gd name="T43" fmla="*/ 375 h 565"/>
                  <a:gd name="T44" fmla="*/ 401 w 478"/>
                  <a:gd name="T45" fmla="*/ 415 h 565"/>
                  <a:gd name="T46" fmla="*/ 416 w 478"/>
                  <a:gd name="T47" fmla="*/ 391 h 565"/>
                  <a:gd name="T48" fmla="*/ 117 w 478"/>
                  <a:gd name="T49" fmla="*/ 103 h 565"/>
                  <a:gd name="T50" fmla="*/ 103 w 478"/>
                  <a:gd name="T51" fmla="*/ 117 h 565"/>
                  <a:gd name="T52" fmla="*/ 63 w 478"/>
                  <a:gd name="T53" fmla="*/ 77 h 565"/>
                  <a:gd name="T54" fmla="*/ 87 w 478"/>
                  <a:gd name="T55" fmla="*/ 62 h 565"/>
                  <a:gd name="T56" fmla="*/ 181 w 478"/>
                  <a:gd name="T57" fmla="*/ 482 h 565"/>
                  <a:gd name="T58" fmla="*/ 297 w 478"/>
                  <a:gd name="T59" fmla="*/ 443 h 565"/>
                  <a:gd name="T60" fmla="*/ 181 w 478"/>
                  <a:gd name="T61" fmla="*/ 482 h 565"/>
                  <a:gd name="T62" fmla="*/ 185 w 478"/>
                  <a:gd name="T63" fmla="*/ 499 h 565"/>
                  <a:gd name="T64" fmla="*/ 283 w 478"/>
                  <a:gd name="T65" fmla="*/ 510 h 565"/>
                  <a:gd name="T66" fmla="*/ 297 w 478"/>
                  <a:gd name="T67" fmla="*/ 483 h 565"/>
                  <a:gd name="T68" fmla="*/ 297 w 478"/>
                  <a:gd name="T69" fmla="*/ 425 h 565"/>
                  <a:gd name="T70" fmla="*/ 181 w 478"/>
                  <a:gd name="T71" fmla="*/ 417 h 565"/>
                  <a:gd name="T72" fmla="*/ 248 w 478"/>
                  <a:gd name="T73" fmla="*/ 57 h 565"/>
                  <a:gd name="T74" fmla="*/ 230 w 478"/>
                  <a:gd name="T75" fmla="*/ 57 h 565"/>
                  <a:gd name="T76" fmla="*/ 229 w 478"/>
                  <a:gd name="T77" fmla="*/ 0 h 565"/>
                  <a:gd name="T78" fmla="*/ 257 w 478"/>
                  <a:gd name="T79" fmla="*/ 7 h 565"/>
                  <a:gd name="T80" fmla="*/ 421 w 478"/>
                  <a:gd name="T81" fmla="*/ 230 h 565"/>
                  <a:gd name="T82" fmla="*/ 421 w 478"/>
                  <a:gd name="T83" fmla="*/ 248 h 565"/>
                  <a:gd name="T84" fmla="*/ 478 w 478"/>
                  <a:gd name="T85" fmla="*/ 249 h 565"/>
                  <a:gd name="T86" fmla="*/ 471 w 478"/>
                  <a:gd name="T87" fmla="*/ 221 h 565"/>
                  <a:gd name="T88" fmla="*/ 57 w 478"/>
                  <a:gd name="T89" fmla="*/ 230 h 565"/>
                  <a:gd name="T90" fmla="*/ 57 w 478"/>
                  <a:gd name="T91" fmla="*/ 248 h 565"/>
                  <a:gd name="T92" fmla="*/ 0 w 478"/>
                  <a:gd name="T93" fmla="*/ 249 h 565"/>
                  <a:gd name="T94" fmla="*/ 7 w 478"/>
                  <a:gd name="T95" fmla="*/ 221 h 565"/>
                  <a:gd name="T96" fmla="*/ 274 w 478"/>
                  <a:gd name="T97" fmla="*/ 539 h 565"/>
                  <a:gd name="T98" fmla="*/ 231 w 478"/>
                  <a:gd name="T99" fmla="*/ 565 h 565"/>
                  <a:gd name="T100" fmla="*/ 189 w 478"/>
                  <a:gd name="T101" fmla="*/ 539 h 565"/>
                  <a:gd name="T102" fmla="*/ 156 w 478"/>
                  <a:gd name="T103" fmla="*/ 512 h 565"/>
                  <a:gd name="T104" fmla="*/ 152 w 478"/>
                  <a:gd name="T105" fmla="*/ 502 h 565"/>
                  <a:gd name="T106" fmla="*/ 161 w 478"/>
                  <a:gd name="T107" fmla="*/ 391 h 565"/>
                  <a:gd name="T108" fmla="*/ 103 w 478"/>
                  <a:gd name="T109" fmla="*/ 331 h 565"/>
                  <a:gd name="T110" fmla="*/ 128 w 478"/>
                  <a:gd name="T111" fmla="*/ 126 h 565"/>
                  <a:gd name="T112" fmla="*/ 350 w 478"/>
                  <a:gd name="T113" fmla="*/ 126 h 565"/>
                  <a:gd name="T114" fmla="*/ 375 w 478"/>
                  <a:gd name="T115" fmla="*/ 331 h 565"/>
                  <a:gd name="T116" fmla="*/ 317 w 478"/>
                  <a:gd name="T117" fmla="*/ 391 h 565"/>
                  <a:gd name="T118" fmla="*/ 326 w 478"/>
                  <a:gd name="T119" fmla="*/ 502 h 565"/>
                  <a:gd name="T120" fmla="*/ 299 w 478"/>
                  <a:gd name="T121" fmla="*/ 534 h 565"/>
                  <a:gd name="T122" fmla="*/ 289 w 478"/>
                  <a:gd name="T123" fmla="*/ 53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8" h="565">
                    <a:moveTo>
                      <a:pt x="293" y="361"/>
                    </a:moveTo>
                    <a:cubicBezTo>
                      <a:pt x="293" y="361"/>
                      <a:pt x="293" y="361"/>
                      <a:pt x="293" y="361"/>
                    </a:cubicBezTo>
                    <a:cubicBezTo>
                      <a:pt x="293" y="361"/>
                      <a:pt x="293" y="361"/>
                      <a:pt x="293" y="361"/>
                    </a:cubicBezTo>
                    <a:cubicBezTo>
                      <a:pt x="294" y="360"/>
                      <a:pt x="295" y="359"/>
                      <a:pt x="297" y="359"/>
                    </a:cubicBezTo>
                    <a:cubicBezTo>
                      <a:pt x="319" y="348"/>
                      <a:pt x="338" y="334"/>
                      <a:pt x="351" y="314"/>
                    </a:cubicBezTo>
                    <a:cubicBezTo>
                      <a:pt x="364" y="295"/>
                      <a:pt x="372" y="271"/>
                      <a:pt x="372" y="239"/>
                    </a:cubicBezTo>
                    <a:cubicBezTo>
                      <a:pt x="372" y="207"/>
                      <a:pt x="356" y="172"/>
                      <a:pt x="330" y="146"/>
                    </a:cubicBezTo>
                    <a:cubicBezTo>
                      <a:pt x="306" y="122"/>
                      <a:pt x="274" y="106"/>
                      <a:pt x="239" y="106"/>
                    </a:cubicBezTo>
                    <a:cubicBezTo>
                      <a:pt x="204" y="106"/>
                      <a:pt x="172" y="122"/>
                      <a:pt x="148" y="146"/>
                    </a:cubicBezTo>
                    <a:cubicBezTo>
                      <a:pt x="122" y="172"/>
                      <a:pt x="106" y="207"/>
                      <a:pt x="106" y="239"/>
                    </a:cubicBezTo>
                    <a:cubicBezTo>
                      <a:pt x="106" y="271"/>
                      <a:pt x="114" y="295"/>
                      <a:pt x="127" y="314"/>
                    </a:cubicBezTo>
                    <a:cubicBezTo>
                      <a:pt x="140" y="333"/>
                      <a:pt x="158" y="347"/>
                      <a:pt x="181" y="358"/>
                    </a:cubicBezTo>
                    <a:cubicBezTo>
                      <a:pt x="186" y="360"/>
                      <a:pt x="190" y="366"/>
                      <a:pt x="190" y="372"/>
                    </a:cubicBezTo>
                    <a:cubicBezTo>
                      <a:pt x="190" y="399"/>
                      <a:pt x="190" y="399"/>
                      <a:pt x="190" y="399"/>
                    </a:cubicBezTo>
                    <a:cubicBezTo>
                      <a:pt x="224" y="399"/>
                      <a:pt x="224" y="399"/>
                      <a:pt x="224" y="399"/>
                    </a:cubicBezTo>
                    <a:cubicBezTo>
                      <a:pt x="231" y="296"/>
                      <a:pt x="231" y="296"/>
                      <a:pt x="231" y="296"/>
                    </a:cubicBezTo>
                    <a:cubicBezTo>
                      <a:pt x="173" y="305"/>
                      <a:pt x="173" y="305"/>
                      <a:pt x="173" y="305"/>
                    </a:cubicBezTo>
                    <a:cubicBezTo>
                      <a:pt x="260" y="137"/>
                      <a:pt x="260" y="137"/>
                      <a:pt x="260" y="137"/>
                    </a:cubicBezTo>
                    <a:cubicBezTo>
                      <a:pt x="243" y="251"/>
                      <a:pt x="243" y="251"/>
                      <a:pt x="243" y="251"/>
                    </a:cubicBezTo>
                    <a:cubicBezTo>
                      <a:pt x="295" y="241"/>
                      <a:pt x="295" y="241"/>
                      <a:pt x="295" y="241"/>
                    </a:cubicBezTo>
                    <a:cubicBezTo>
                      <a:pt x="254" y="399"/>
                      <a:pt x="254" y="399"/>
                      <a:pt x="254" y="399"/>
                    </a:cubicBezTo>
                    <a:cubicBezTo>
                      <a:pt x="288" y="399"/>
                      <a:pt x="288" y="399"/>
                      <a:pt x="288" y="399"/>
                    </a:cubicBezTo>
                    <a:cubicBezTo>
                      <a:pt x="288" y="372"/>
                      <a:pt x="288" y="372"/>
                      <a:pt x="288" y="372"/>
                    </a:cubicBezTo>
                    <a:cubicBezTo>
                      <a:pt x="288" y="372"/>
                      <a:pt x="288" y="372"/>
                      <a:pt x="288" y="372"/>
                    </a:cubicBezTo>
                    <a:cubicBezTo>
                      <a:pt x="288" y="368"/>
                      <a:pt x="290" y="364"/>
                      <a:pt x="293" y="361"/>
                    </a:cubicBezTo>
                    <a:close/>
                    <a:moveTo>
                      <a:pt x="361" y="103"/>
                    </a:moveTo>
                    <a:cubicBezTo>
                      <a:pt x="359" y="106"/>
                      <a:pt x="360" y="111"/>
                      <a:pt x="364" y="114"/>
                    </a:cubicBezTo>
                    <a:cubicBezTo>
                      <a:pt x="367" y="118"/>
                      <a:pt x="372" y="119"/>
                      <a:pt x="375" y="117"/>
                    </a:cubicBezTo>
                    <a:cubicBezTo>
                      <a:pt x="416" y="87"/>
                      <a:pt x="416" y="87"/>
                      <a:pt x="416" y="87"/>
                    </a:cubicBezTo>
                    <a:cubicBezTo>
                      <a:pt x="419" y="85"/>
                      <a:pt x="419" y="81"/>
                      <a:pt x="415" y="77"/>
                    </a:cubicBezTo>
                    <a:cubicBezTo>
                      <a:pt x="401" y="63"/>
                      <a:pt x="401" y="63"/>
                      <a:pt x="401" y="63"/>
                    </a:cubicBezTo>
                    <a:cubicBezTo>
                      <a:pt x="397" y="59"/>
                      <a:pt x="393" y="59"/>
                      <a:pt x="391" y="62"/>
                    </a:cubicBezTo>
                    <a:cubicBezTo>
                      <a:pt x="361" y="103"/>
                      <a:pt x="361" y="103"/>
                      <a:pt x="361" y="103"/>
                    </a:cubicBezTo>
                    <a:close/>
                    <a:moveTo>
                      <a:pt x="103" y="361"/>
                    </a:moveTo>
                    <a:cubicBezTo>
                      <a:pt x="106" y="359"/>
                      <a:pt x="111" y="360"/>
                      <a:pt x="114" y="364"/>
                    </a:cubicBezTo>
                    <a:cubicBezTo>
                      <a:pt x="118" y="367"/>
                      <a:pt x="119" y="372"/>
                      <a:pt x="117" y="375"/>
                    </a:cubicBezTo>
                    <a:cubicBezTo>
                      <a:pt x="87" y="416"/>
                      <a:pt x="87" y="416"/>
                      <a:pt x="87" y="416"/>
                    </a:cubicBezTo>
                    <a:cubicBezTo>
                      <a:pt x="85" y="419"/>
                      <a:pt x="81" y="419"/>
                      <a:pt x="77" y="415"/>
                    </a:cubicBezTo>
                    <a:cubicBezTo>
                      <a:pt x="63" y="401"/>
                      <a:pt x="63" y="401"/>
                      <a:pt x="63" y="401"/>
                    </a:cubicBezTo>
                    <a:cubicBezTo>
                      <a:pt x="59" y="397"/>
                      <a:pt x="59" y="393"/>
                      <a:pt x="62" y="391"/>
                    </a:cubicBezTo>
                    <a:cubicBezTo>
                      <a:pt x="103" y="361"/>
                      <a:pt x="103" y="361"/>
                      <a:pt x="103" y="361"/>
                    </a:cubicBezTo>
                    <a:close/>
                    <a:moveTo>
                      <a:pt x="375" y="361"/>
                    </a:moveTo>
                    <a:cubicBezTo>
                      <a:pt x="372" y="359"/>
                      <a:pt x="367" y="360"/>
                      <a:pt x="364" y="364"/>
                    </a:cubicBezTo>
                    <a:cubicBezTo>
                      <a:pt x="360" y="367"/>
                      <a:pt x="359" y="372"/>
                      <a:pt x="361" y="375"/>
                    </a:cubicBezTo>
                    <a:cubicBezTo>
                      <a:pt x="391" y="416"/>
                      <a:pt x="391" y="416"/>
                      <a:pt x="391" y="416"/>
                    </a:cubicBezTo>
                    <a:cubicBezTo>
                      <a:pt x="393" y="419"/>
                      <a:pt x="397" y="419"/>
                      <a:pt x="401" y="415"/>
                    </a:cubicBezTo>
                    <a:cubicBezTo>
                      <a:pt x="415" y="401"/>
                      <a:pt x="415" y="401"/>
                      <a:pt x="415" y="401"/>
                    </a:cubicBezTo>
                    <a:cubicBezTo>
                      <a:pt x="419" y="397"/>
                      <a:pt x="419" y="393"/>
                      <a:pt x="416" y="391"/>
                    </a:cubicBezTo>
                    <a:cubicBezTo>
                      <a:pt x="375" y="361"/>
                      <a:pt x="375" y="361"/>
                      <a:pt x="375" y="361"/>
                    </a:cubicBezTo>
                    <a:close/>
                    <a:moveTo>
                      <a:pt x="117" y="103"/>
                    </a:moveTo>
                    <a:cubicBezTo>
                      <a:pt x="119" y="106"/>
                      <a:pt x="118" y="111"/>
                      <a:pt x="114" y="114"/>
                    </a:cubicBezTo>
                    <a:cubicBezTo>
                      <a:pt x="111" y="118"/>
                      <a:pt x="106" y="119"/>
                      <a:pt x="103" y="117"/>
                    </a:cubicBezTo>
                    <a:cubicBezTo>
                      <a:pt x="62" y="87"/>
                      <a:pt x="62" y="87"/>
                      <a:pt x="62" y="87"/>
                    </a:cubicBezTo>
                    <a:cubicBezTo>
                      <a:pt x="59" y="85"/>
                      <a:pt x="59" y="81"/>
                      <a:pt x="63" y="77"/>
                    </a:cubicBezTo>
                    <a:cubicBezTo>
                      <a:pt x="77" y="63"/>
                      <a:pt x="77" y="63"/>
                      <a:pt x="77" y="63"/>
                    </a:cubicBezTo>
                    <a:cubicBezTo>
                      <a:pt x="81" y="59"/>
                      <a:pt x="85" y="59"/>
                      <a:pt x="87" y="62"/>
                    </a:cubicBezTo>
                    <a:cubicBezTo>
                      <a:pt x="117" y="103"/>
                      <a:pt x="117" y="103"/>
                      <a:pt x="117" y="103"/>
                    </a:cubicBezTo>
                    <a:close/>
                    <a:moveTo>
                      <a:pt x="181" y="482"/>
                    </a:moveTo>
                    <a:cubicBezTo>
                      <a:pt x="297" y="465"/>
                      <a:pt x="297" y="465"/>
                      <a:pt x="297" y="465"/>
                    </a:cubicBezTo>
                    <a:cubicBezTo>
                      <a:pt x="297" y="443"/>
                      <a:pt x="297" y="443"/>
                      <a:pt x="297" y="443"/>
                    </a:cubicBezTo>
                    <a:cubicBezTo>
                      <a:pt x="181" y="460"/>
                      <a:pt x="181" y="460"/>
                      <a:pt x="181" y="460"/>
                    </a:cubicBezTo>
                    <a:cubicBezTo>
                      <a:pt x="181" y="482"/>
                      <a:pt x="181" y="482"/>
                      <a:pt x="181" y="482"/>
                    </a:cubicBezTo>
                    <a:close/>
                    <a:moveTo>
                      <a:pt x="297" y="483"/>
                    </a:moveTo>
                    <a:cubicBezTo>
                      <a:pt x="185" y="499"/>
                      <a:pt x="185" y="499"/>
                      <a:pt x="185" y="499"/>
                    </a:cubicBezTo>
                    <a:cubicBezTo>
                      <a:pt x="195" y="510"/>
                      <a:pt x="195" y="510"/>
                      <a:pt x="195" y="510"/>
                    </a:cubicBezTo>
                    <a:cubicBezTo>
                      <a:pt x="283" y="510"/>
                      <a:pt x="283" y="510"/>
                      <a:pt x="283" y="510"/>
                    </a:cubicBezTo>
                    <a:cubicBezTo>
                      <a:pt x="297" y="496"/>
                      <a:pt x="297" y="496"/>
                      <a:pt x="297" y="496"/>
                    </a:cubicBezTo>
                    <a:cubicBezTo>
                      <a:pt x="297" y="483"/>
                      <a:pt x="297" y="483"/>
                      <a:pt x="297" y="483"/>
                    </a:cubicBezTo>
                    <a:close/>
                    <a:moveTo>
                      <a:pt x="181" y="442"/>
                    </a:moveTo>
                    <a:cubicBezTo>
                      <a:pt x="297" y="425"/>
                      <a:pt x="297" y="425"/>
                      <a:pt x="297" y="425"/>
                    </a:cubicBezTo>
                    <a:cubicBezTo>
                      <a:pt x="297" y="417"/>
                      <a:pt x="297" y="417"/>
                      <a:pt x="297" y="417"/>
                    </a:cubicBezTo>
                    <a:cubicBezTo>
                      <a:pt x="181" y="417"/>
                      <a:pt x="181" y="417"/>
                      <a:pt x="181" y="417"/>
                    </a:cubicBezTo>
                    <a:cubicBezTo>
                      <a:pt x="181" y="442"/>
                      <a:pt x="181" y="442"/>
                      <a:pt x="181" y="442"/>
                    </a:cubicBezTo>
                    <a:close/>
                    <a:moveTo>
                      <a:pt x="248" y="57"/>
                    </a:moveTo>
                    <a:cubicBezTo>
                      <a:pt x="248" y="60"/>
                      <a:pt x="244" y="62"/>
                      <a:pt x="239" y="62"/>
                    </a:cubicBezTo>
                    <a:cubicBezTo>
                      <a:pt x="234" y="62"/>
                      <a:pt x="230" y="60"/>
                      <a:pt x="230" y="57"/>
                    </a:cubicBezTo>
                    <a:cubicBezTo>
                      <a:pt x="221" y="7"/>
                      <a:pt x="221" y="7"/>
                      <a:pt x="221" y="7"/>
                    </a:cubicBezTo>
                    <a:cubicBezTo>
                      <a:pt x="220" y="3"/>
                      <a:pt x="224" y="0"/>
                      <a:pt x="229" y="0"/>
                    </a:cubicBezTo>
                    <a:cubicBezTo>
                      <a:pt x="249" y="0"/>
                      <a:pt x="249" y="0"/>
                      <a:pt x="249" y="0"/>
                    </a:cubicBezTo>
                    <a:cubicBezTo>
                      <a:pt x="254" y="0"/>
                      <a:pt x="258" y="3"/>
                      <a:pt x="257" y="7"/>
                    </a:cubicBezTo>
                    <a:cubicBezTo>
                      <a:pt x="248" y="57"/>
                      <a:pt x="248" y="57"/>
                      <a:pt x="248" y="57"/>
                    </a:cubicBezTo>
                    <a:close/>
                    <a:moveTo>
                      <a:pt x="421" y="230"/>
                    </a:moveTo>
                    <a:cubicBezTo>
                      <a:pt x="418" y="230"/>
                      <a:pt x="416" y="234"/>
                      <a:pt x="416" y="239"/>
                    </a:cubicBezTo>
                    <a:cubicBezTo>
                      <a:pt x="416" y="244"/>
                      <a:pt x="418" y="248"/>
                      <a:pt x="421" y="248"/>
                    </a:cubicBezTo>
                    <a:cubicBezTo>
                      <a:pt x="471" y="257"/>
                      <a:pt x="471" y="257"/>
                      <a:pt x="471" y="257"/>
                    </a:cubicBezTo>
                    <a:cubicBezTo>
                      <a:pt x="475" y="258"/>
                      <a:pt x="478" y="254"/>
                      <a:pt x="478" y="249"/>
                    </a:cubicBezTo>
                    <a:cubicBezTo>
                      <a:pt x="478" y="229"/>
                      <a:pt x="478" y="229"/>
                      <a:pt x="478" y="229"/>
                    </a:cubicBezTo>
                    <a:cubicBezTo>
                      <a:pt x="478" y="224"/>
                      <a:pt x="475" y="220"/>
                      <a:pt x="471" y="221"/>
                    </a:cubicBezTo>
                    <a:cubicBezTo>
                      <a:pt x="421" y="230"/>
                      <a:pt x="421" y="230"/>
                      <a:pt x="421" y="230"/>
                    </a:cubicBezTo>
                    <a:close/>
                    <a:moveTo>
                      <a:pt x="57" y="230"/>
                    </a:moveTo>
                    <a:cubicBezTo>
                      <a:pt x="60" y="230"/>
                      <a:pt x="62" y="234"/>
                      <a:pt x="62" y="239"/>
                    </a:cubicBezTo>
                    <a:cubicBezTo>
                      <a:pt x="62" y="244"/>
                      <a:pt x="60" y="248"/>
                      <a:pt x="57" y="248"/>
                    </a:cubicBezTo>
                    <a:cubicBezTo>
                      <a:pt x="7" y="257"/>
                      <a:pt x="7" y="257"/>
                      <a:pt x="7" y="257"/>
                    </a:cubicBezTo>
                    <a:cubicBezTo>
                      <a:pt x="3" y="258"/>
                      <a:pt x="0" y="254"/>
                      <a:pt x="0" y="249"/>
                    </a:cubicBezTo>
                    <a:cubicBezTo>
                      <a:pt x="0" y="229"/>
                      <a:pt x="0" y="229"/>
                      <a:pt x="0" y="229"/>
                    </a:cubicBezTo>
                    <a:cubicBezTo>
                      <a:pt x="0" y="224"/>
                      <a:pt x="3" y="220"/>
                      <a:pt x="7" y="221"/>
                    </a:cubicBezTo>
                    <a:cubicBezTo>
                      <a:pt x="57" y="230"/>
                      <a:pt x="57" y="230"/>
                      <a:pt x="57" y="230"/>
                    </a:cubicBezTo>
                    <a:close/>
                    <a:moveTo>
                      <a:pt x="274" y="539"/>
                    </a:moveTo>
                    <a:cubicBezTo>
                      <a:pt x="274" y="553"/>
                      <a:pt x="262" y="565"/>
                      <a:pt x="247" y="565"/>
                    </a:cubicBezTo>
                    <a:cubicBezTo>
                      <a:pt x="231" y="565"/>
                      <a:pt x="231" y="565"/>
                      <a:pt x="231" y="565"/>
                    </a:cubicBezTo>
                    <a:cubicBezTo>
                      <a:pt x="216" y="565"/>
                      <a:pt x="204" y="553"/>
                      <a:pt x="204" y="539"/>
                    </a:cubicBezTo>
                    <a:cubicBezTo>
                      <a:pt x="189" y="539"/>
                      <a:pt x="189" y="539"/>
                      <a:pt x="189" y="539"/>
                    </a:cubicBezTo>
                    <a:cubicBezTo>
                      <a:pt x="184" y="539"/>
                      <a:pt x="181" y="537"/>
                      <a:pt x="178" y="534"/>
                    </a:cubicBezTo>
                    <a:cubicBezTo>
                      <a:pt x="156" y="512"/>
                      <a:pt x="156" y="512"/>
                      <a:pt x="156" y="512"/>
                    </a:cubicBezTo>
                    <a:cubicBezTo>
                      <a:pt x="154" y="509"/>
                      <a:pt x="152" y="505"/>
                      <a:pt x="152" y="502"/>
                    </a:cubicBezTo>
                    <a:cubicBezTo>
                      <a:pt x="152" y="502"/>
                      <a:pt x="152" y="502"/>
                      <a:pt x="152" y="502"/>
                    </a:cubicBezTo>
                    <a:cubicBezTo>
                      <a:pt x="152" y="404"/>
                      <a:pt x="152" y="404"/>
                      <a:pt x="152" y="404"/>
                    </a:cubicBezTo>
                    <a:cubicBezTo>
                      <a:pt x="152" y="398"/>
                      <a:pt x="156" y="393"/>
                      <a:pt x="161" y="391"/>
                    </a:cubicBezTo>
                    <a:cubicBezTo>
                      <a:pt x="161" y="380"/>
                      <a:pt x="161" y="380"/>
                      <a:pt x="161" y="380"/>
                    </a:cubicBezTo>
                    <a:cubicBezTo>
                      <a:pt x="137" y="368"/>
                      <a:pt x="118" y="352"/>
                      <a:pt x="103" y="331"/>
                    </a:cubicBezTo>
                    <a:cubicBezTo>
                      <a:pt x="87" y="307"/>
                      <a:pt x="77" y="277"/>
                      <a:pt x="77" y="239"/>
                    </a:cubicBezTo>
                    <a:cubicBezTo>
                      <a:pt x="77" y="199"/>
                      <a:pt x="97" y="157"/>
                      <a:pt x="128" y="126"/>
                    </a:cubicBezTo>
                    <a:cubicBezTo>
                      <a:pt x="157" y="97"/>
                      <a:pt x="196" y="77"/>
                      <a:pt x="239" y="77"/>
                    </a:cubicBezTo>
                    <a:cubicBezTo>
                      <a:pt x="282" y="77"/>
                      <a:pt x="321" y="97"/>
                      <a:pt x="350" y="126"/>
                    </a:cubicBezTo>
                    <a:cubicBezTo>
                      <a:pt x="381" y="157"/>
                      <a:pt x="401" y="199"/>
                      <a:pt x="401" y="239"/>
                    </a:cubicBezTo>
                    <a:cubicBezTo>
                      <a:pt x="401" y="277"/>
                      <a:pt x="391" y="307"/>
                      <a:pt x="375" y="331"/>
                    </a:cubicBezTo>
                    <a:cubicBezTo>
                      <a:pt x="360" y="352"/>
                      <a:pt x="341" y="368"/>
                      <a:pt x="317" y="380"/>
                    </a:cubicBezTo>
                    <a:cubicBezTo>
                      <a:pt x="317" y="391"/>
                      <a:pt x="317" y="391"/>
                      <a:pt x="317" y="391"/>
                    </a:cubicBezTo>
                    <a:cubicBezTo>
                      <a:pt x="322" y="393"/>
                      <a:pt x="326" y="398"/>
                      <a:pt x="326" y="404"/>
                    </a:cubicBezTo>
                    <a:cubicBezTo>
                      <a:pt x="326" y="502"/>
                      <a:pt x="326" y="502"/>
                      <a:pt x="326" y="502"/>
                    </a:cubicBezTo>
                    <a:cubicBezTo>
                      <a:pt x="326" y="506"/>
                      <a:pt x="324" y="510"/>
                      <a:pt x="321" y="513"/>
                    </a:cubicBezTo>
                    <a:cubicBezTo>
                      <a:pt x="299" y="534"/>
                      <a:pt x="299" y="534"/>
                      <a:pt x="299" y="534"/>
                    </a:cubicBezTo>
                    <a:cubicBezTo>
                      <a:pt x="297" y="537"/>
                      <a:pt x="293" y="539"/>
                      <a:pt x="289" y="539"/>
                    </a:cubicBezTo>
                    <a:cubicBezTo>
                      <a:pt x="289" y="539"/>
                      <a:pt x="289" y="539"/>
                      <a:pt x="289" y="539"/>
                    </a:cubicBezTo>
                    <a:cubicBezTo>
                      <a:pt x="274" y="539"/>
                      <a:pt x="274" y="539"/>
                      <a:pt x="274" y="539"/>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35"/>
              <p:cNvSpPr>
                <a:spLocks/>
              </p:cNvSpPr>
              <p:nvPr/>
            </p:nvSpPr>
            <p:spPr bwMode="auto">
              <a:xfrm>
                <a:off x="3257551" y="1589088"/>
                <a:ext cx="125413" cy="157163"/>
              </a:xfrm>
              <a:custGeom>
                <a:avLst/>
                <a:gdLst>
                  <a:gd name="T0" fmla="*/ 93 w 186"/>
                  <a:gd name="T1" fmla="*/ 0 h 230"/>
                  <a:gd name="T2" fmla="*/ 0 w 186"/>
                  <a:gd name="T3" fmla="*/ 90 h 230"/>
                  <a:gd name="T4" fmla="*/ 93 w 186"/>
                  <a:gd name="T5" fmla="*/ 230 h 230"/>
                  <a:gd name="T6" fmla="*/ 186 w 186"/>
                  <a:gd name="T7" fmla="*/ 90 h 230"/>
                  <a:gd name="T8" fmla="*/ 93 w 186"/>
                  <a:gd name="T9" fmla="*/ 0 h 230"/>
                </a:gdLst>
                <a:ahLst/>
                <a:cxnLst>
                  <a:cxn ang="0">
                    <a:pos x="T0" y="T1"/>
                  </a:cxn>
                  <a:cxn ang="0">
                    <a:pos x="T2" y="T3"/>
                  </a:cxn>
                  <a:cxn ang="0">
                    <a:pos x="T4" y="T5"/>
                  </a:cxn>
                  <a:cxn ang="0">
                    <a:pos x="T6" y="T7"/>
                  </a:cxn>
                  <a:cxn ang="0">
                    <a:pos x="T8" y="T9"/>
                  </a:cxn>
                </a:cxnLst>
                <a:rect l="0" t="0" r="r" b="b"/>
                <a:pathLst>
                  <a:path w="186" h="230">
                    <a:moveTo>
                      <a:pt x="93" y="0"/>
                    </a:moveTo>
                    <a:cubicBezTo>
                      <a:pt x="42" y="0"/>
                      <a:pt x="0" y="40"/>
                      <a:pt x="0" y="90"/>
                    </a:cubicBezTo>
                    <a:cubicBezTo>
                      <a:pt x="0" y="137"/>
                      <a:pt x="35" y="230"/>
                      <a:pt x="93" y="230"/>
                    </a:cubicBezTo>
                    <a:cubicBezTo>
                      <a:pt x="151" y="230"/>
                      <a:pt x="186" y="137"/>
                      <a:pt x="186" y="90"/>
                    </a:cubicBezTo>
                    <a:cubicBezTo>
                      <a:pt x="186" y="40"/>
                      <a:pt x="144" y="0"/>
                      <a:pt x="93"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36"/>
              <p:cNvSpPr>
                <a:spLocks/>
              </p:cNvSpPr>
              <p:nvPr/>
            </p:nvSpPr>
            <p:spPr bwMode="auto">
              <a:xfrm>
                <a:off x="3194051" y="1771650"/>
                <a:ext cx="230188" cy="249238"/>
              </a:xfrm>
              <a:custGeom>
                <a:avLst/>
                <a:gdLst>
                  <a:gd name="T0" fmla="*/ 119 w 338"/>
                  <a:gd name="T1" fmla="*/ 4 h 366"/>
                  <a:gd name="T2" fmla="*/ 183 w 338"/>
                  <a:gd name="T3" fmla="*/ 49 h 366"/>
                  <a:gd name="T4" fmla="*/ 200 w 338"/>
                  <a:gd name="T5" fmla="*/ 73 h 366"/>
                  <a:gd name="T6" fmla="*/ 214 w 338"/>
                  <a:gd name="T7" fmla="*/ 143 h 366"/>
                  <a:gd name="T8" fmla="*/ 237 w 338"/>
                  <a:gd name="T9" fmla="*/ 138 h 366"/>
                  <a:gd name="T10" fmla="*/ 223 w 338"/>
                  <a:gd name="T11" fmla="*/ 67 h 366"/>
                  <a:gd name="T12" fmla="*/ 228 w 338"/>
                  <a:gd name="T13" fmla="*/ 39 h 366"/>
                  <a:gd name="T14" fmla="*/ 247 w 338"/>
                  <a:gd name="T15" fmla="*/ 9 h 366"/>
                  <a:gd name="T16" fmla="*/ 259 w 338"/>
                  <a:gd name="T17" fmla="*/ 4 h 366"/>
                  <a:gd name="T18" fmla="*/ 301 w 338"/>
                  <a:gd name="T19" fmla="*/ 57 h 366"/>
                  <a:gd name="T20" fmla="*/ 335 w 338"/>
                  <a:gd name="T21" fmla="*/ 308 h 366"/>
                  <a:gd name="T22" fmla="*/ 337 w 338"/>
                  <a:gd name="T23" fmla="*/ 346 h 366"/>
                  <a:gd name="T24" fmla="*/ 315 w 338"/>
                  <a:gd name="T25" fmla="*/ 366 h 366"/>
                  <a:gd name="T26" fmla="*/ 37 w 338"/>
                  <a:gd name="T27" fmla="*/ 366 h 366"/>
                  <a:gd name="T28" fmla="*/ 1 w 338"/>
                  <a:gd name="T29" fmla="*/ 331 h 366"/>
                  <a:gd name="T30" fmla="*/ 11 w 338"/>
                  <a:gd name="T31" fmla="*/ 170 h 366"/>
                  <a:gd name="T32" fmla="*/ 34 w 338"/>
                  <a:gd name="T33" fmla="*/ 71 h 366"/>
                  <a:gd name="T34" fmla="*/ 61 w 338"/>
                  <a:gd name="T35" fmla="*/ 22 h 366"/>
                  <a:gd name="T36" fmla="*/ 110 w 338"/>
                  <a:gd name="T37" fmla="*/ 1 h 366"/>
                  <a:gd name="T38" fmla="*/ 119 w 338"/>
                  <a:gd name="T39" fmla="*/ 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66">
                    <a:moveTo>
                      <a:pt x="119" y="4"/>
                    </a:moveTo>
                    <a:cubicBezTo>
                      <a:pt x="129" y="15"/>
                      <a:pt x="162" y="36"/>
                      <a:pt x="183" y="49"/>
                    </a:cubicBezTo>
                    <a:cubicBezTo>
                      <a:pt x="192" y="54"/>
                      <a:pt x="198" y="63"/>
                      <a:pt x="200" y="73"/>
                    </a:cubicBezTo>
                    <a:cubicBezTo>
                      <a:pt x="214" y="143"/>
                      <a:pt x="214" y="143"/>
                      <a:pt x="214" y="143"/>
                    </a:cubicBezTo>
                    <a:cubicBezTo>
                      <a:pt x="217" y="158"/>
                      <a:pt x="240" y="154"/>
                      <a:pt x="237" y="138"/>
                    </a:cubicBezTo>
                    <a:cubicBezTo>
                      <a:pt x="223" y="67"/>
                      <a:pt x="223" y="67"/>
                      <a:pt x="223" y="67"/>
                    </a:cubicBezTo>
                    <a:cubicBezTo>
                      <a:pt x="221" y="57"/>
                      <a:pt x="223" y="48"/>
                      <a:pt x="228" y="39"/>
                    </a:cubicBezTo>
                    <a:cubicBezTo>
                      <a:pt x="234" y="29"/>
                      <a:pt x="242" y="17"/>
                      <a:pt x="247" y="9"/>
                    </a:cubicBezTo>
                    <a:cubicBezTo>
                      <a:pt x="249" y="4"/>
                      <a:pt x="254" y="2"/>
                      <a:pt x="259" y="4"/>
                    </a:cubicBezTo>
                    <a:cubicBezTo>
                      <a:pt x="283" y="15"/>
                      <a:pt x="291" y="30"/>
                      <a:pt x="301" y="57"/>
                    </a:cubicBezTo>
                    <a:cubicBezTo>
                      <a:pt x="324" y="118"/>
                      <a:pt x="329" y="205"/>
                      <a:pt x="335" y="308"/>
                    </a:cubicBezTo>
                    <a:cubicBezTo>
                      <a:pt x="336" y="320"/>
                      <a:pt x="336" y="331"/>
                      <a:pt x="337" y="346"/>
                    </a:cubicBezTo>
                    <a:cubicBezTo>
                      <a:pt x="338" y="360"/>
                      <a:pt x="327" y="366"/>
                      <a:pt x="315" y="366"/>
                    </a:cubicBezTo>
                    <a:cubicBezTo>
                      <a:pt x="37" y="366"/>
                      <a:pt x="37" y="366"/>
                      <a:pt x="37" y="366"/>
                    </a:cubicBezTo>
                    <a:cubicBezTo>
                      <a:pt x="18" y="366"/>
                      <a:pt x="2" y="351"/>
                      <a:pt x="1" y="331"/>
                    </a:cubicBezTo>
                    <a:cubicBezTo>
                      <a:pt x="0" y="276"/>
                      <a:pt x="4" y="220"/>
                      <a:pt x="11" y="170"/>
                    </a:cubicBezTo>
                    <a:cubicBezTo>
                      <a:pt x="16" y="135"/>
                      <a:pt x="24" y="102"/>
                      <a:pt x="34" y="71"/>
                    </a:cubicBezTo>
                    <a:cubicBezTo>
                      <a:pt x="41" y="53"/>
                      <a:pt x="45" y="34"/>
                      <a:pt x="61" y="22"/>
                    </a:cubicBezTo>
                    <a:cubicBezTo>
                      <a:pt x="75" y="11"/>
                      <a:pt x="95" y="4"/>
                      <a:pt x="110" y="1"/>
                    </a:cubicBezTo>
                    <a:cubicBezTo>
                      <a:pt x="113" y="0"/>
                      <a:pt x="117" y="1"/>
                      <a:pt x="119" y="4"/>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4" name="Freeform 37"/>
              <p:cNvSpPr>
                <a:spLocks/>
              </p:cNvSpPr>
              <p:nvPr/>
            </p:nvSpPr>
            <p:spPr bwMode="auto">
              <a:xfrm>
                <a:off x="3692526" y="1589088"/>
                <a:ext cx="127000" cy="157163"/>
              </a:xfrm>
              <a:custGeom>
                <a:avLst/>
                <a:gdLst>
                  <a:gd name="T0" fmla="*/ 92 w 185"/>
                  <a:gd name="T1" fmla="*/ 0 h 230"/>
                  <a:gd name="T2" fmla="*/ 185 w 185"/>
                  <a:gd name="T3" fmla="*/ 90 h 230"/>
                  <a:gd name="T4" fmla="*/ 92 w 185"/>
                  <a:gd name="T5" fmla="*/ 230 h 230"/>
                  <a:gd name="T6" fmla="*/ 0 w 185"/>
                  <a:gd name="T7" fmla="*/ 90 h 230"/>
                  <a:gd name="T8" fmla="*/ 92 w 185"/>
                  <a:gd name="T9" fmla="*/ 0 h 230"/>
                </a:gdLst>
                <a:ahLst/>
                <a:cxnLst>
                  <a:cxn ang="0">
                    <a:pos x="T0" y="T1"/>
                  </a:cxn>
                  <a:cxn ang="0">
                    <a:pos x="T2" y="T3"/>
                  </a:cxn>
                  <a:cxn ang="0">
                    <a:pos x="T4" y="T5"/>
                  </a:cxn>
                  <a:cxn ang="0">
                    <a:pos x="T6" y="T7"/>
                  </a:cxn>
                  <a:cxn ang="0">
                    <a:pos x="T8" y="T9"/>
                  </a:cxn>
                </a:cxnLst>
                <a:rect l="0" t="0" r="r" b="b"/>
                <a:pathLst>
                  <a:path w="185" h="230">
                    <a:moveTo>
                      <a:pt x="92" y="0"/>
                    </a:moveTo>
                    <a:cubicBezTo>
                      <a:pt x="144" y="0"/>
                      <a:pt x="185" y="40"/>
                      <a:pt x="185" y="90"/>
                    </a:cubicBezTo>
                    <a:cubicBezTo>
                      <a:pt x="185" y="137"/>
                      <a:pt x="151" y="230"/>
                      <a:pt x="92" y="230"/>
                    </a:cubicBezTo>
                    <a:cubicBezTo>
                      <a:pt x="34" y="230"/>
                      <a:pt x="0" y="137"/>
                      <a:pt x="0" y="90"/>
                    </a:cubicBezTo>
                    <a:cubicBezTo>
                      <a:pt x="0" y="40"/>
                      <a:pt x="41" y="0"/>
                      <a:pt x="92"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5" name="Freeform 38"/>
              <p:cNvSpPr>
                <a:spLocks/>
              </p:cNvSpPr>
              <p:nvPr/>
            </p:nvSpPr>
            <p:spPr bwMode="auto">
              <a:xfrm>
                <a:off x="3651251" y="1770063"/>
                <a:ext cx="223838" cy="250825"/>
              </a:xfrm>
              <a:custGeom>
                <a:avLst/>
                <a:gdLst>
                  <a:gd name="T0" fmla="*/ 291 w 329"/>
                  <a:gd name="T1" fmla="*/ 367 h 367"/>
                  <a:gd name="T2" fmla="*/ 19 w 329"/>
                  <a:gd name="T3" fmla="*/ 367 h 367"/>
                  <a:gd name="T4" fmla="*/ 0 w 329"/>
                  <a:gd name="T5" fmla="*/ 348 h 367"/>
                  <a:gd name="T6" fmla="*/ 64 w 329"/>
                  <a:gd name="T7" fmla="*/ 27 h 367"/>
                  <a:gd name="T8" fmla="*/ 68 w 329"/>
                  <a:gd name="T9" fmla="*/ 22 h 367"/>
                  <a:gd name="T10" fmla="*/ 109 w 329"/>
                  <a:gd name="T11" fmla="*/ 1 h 367"/>
                  <a:gd name="T12" fmla="*/ 114 w 329"/>
                  <a:gd name="T13" fmla="*/ 7 h 367"/>
                  <a:gd name="T14" fmla="*/ 102 w 329"/>
                  <a:gd name="T15" fmla="*/ 94 h 367"/>
                  <a:gd name="T16" fmla="*/ 125 w 329"/>
                  <a:gd name="T17" fmla="*/ 99 h 367"/>
                  <a:gd name="T18" fmla="*/ 136 w 329"/>
                  <a:gd name="T19" fmla="*/ 18 h 367"/>
                  <a:gd name="T20" fmla="*/ 171 w 329"/>
                  <a:gd name="T21" fmla="*/ 18 h 367"/>
                  <a:gd name="T22" fmla="*/ 147 w 329"/>
                  <a:gd name="T23" fmla="*/ 92 h 367"/>
                  <a:gd name="T24" fmla="*/ 169 w 329"/>
                  <a:gd name="T25" fmla="*/ 101 h 367"/>
                  <a:gd name="T26" fmla="*/ 200 w 329"/>
                  <a:gd name="T27" fmla="*/ 7 h 367"/>
                  <a:gd name="T28" fmla="*/ 206 w 329"/>
                  <a:gd name="T29" fmla="*/ 3 h 367"/>
                  <a:gd name="T30" fmla="*/ 284 w 329"/>
                  <a:gd name="T31" fmla="*/ 42 h 367"/>
                  <a:gd name="T32" fmla="*/ 319 w 329"/>
                  <a:gd name="T33" fmla="*/ 171 h 367"/>
                  <a:gd name="T34" fmla="*/ 328 w 329"/>
                  <a:gd name="T35" fmla="*/ 330 h 367"/>
                  <a:gd name="T36" fmla="*/ 291 w 329"/>
                  <a:gd name="T37"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 h="367">
                    <a:moveTo>
                      <a:pt x="291" y="367"/>
                    </a:moveTo>
                    <a:cubicBezTo>
                      <a:pt x="19" y="367"/>
                      <a:pt x="19" y="367"/>
                      <a:pt x="19" y="367"/>
                    </a:cubicBezTo>
                    <a:cubicBezTo>
                      <a:pt x="8" y="367"/>
                      <a:pt x="0" y="358"/>
                      <a:pt x="0" y="348"/>
                    </a:cubicBezTo>
                    <a:cubicBezTo>
                      <a:pt x="0" y="269"/>
                      <a:pt x="19" y="92"/>
                      <a:pt x="64" y="27"/>
                    </a:cubicBezTo>
                    <a:cubicBezTo>
                      <a:pt x="66" y="25"/>
                      <a:pt x="67" y="24"/>
                      <a:pt x="68" y="22"/>
                    </a:cubicBezTo>
                    <a:cubicBezTo>
                      <a:pt x="79" y="13"/>
                      <a:pt x="93" y="6"/>
                      <a:pt x="109" y="1"/>
                    </a:cubicBezTo>
                    <a:cubicBezTo>
                      <a:pt x="112" y="0"/>
                      <a:pt x="115" y="4"/>
                      <a:pt x="114" y="7"/>
                    </a:cubicBezTo>
                    <a:cubicBezTo>
                      <a:pt x="109" y="29"/>
                      <a:pt x="104" y="84"/>
                      <a:pt x="102" y="94"/>
                    </a:cubicBezTo>
                    <a:cubicBezTo>
                      <a:pt x="99" y="109"/>
                      <a:pt x="122" y="114"/>
                      <a:pt x="125" y="99"/>
                    </a:cubicBezTo>
                    <a:cubicBezTo>
                      <a:pt x="136" y="18"/>
                      <a:pt x="136" y="18"/>
                      <a:pt x="136" y="18"/>
                    </a:cubicBezTo>
                    <a:cubicBezTo>
                      <a:pt x="171" y="18"/>
                      <a:pt x="171" y="18"/>
                      <a:pt x="171" y="18"/>
                    </a:cubicBezTo>
                    <a:cubicBezTo>
                      <a:pt x="147" y="92"/>
                      <a:pt x="147" y="92"/>
                      <a:pt x="147" y="92"/>
                    </a:cubicBezTo>
                    <a:cubicBezTo>
                      <a:pt x="141" y="106"/>
                      <a:pt x="163" y="116"/>
                      <a:pt x="169" y="101"/>
                    </a:cubicBezTo>
                    <a:cubicBezTo>
                      <a:pt x="174" y="88"/>
                      <a:pt x="197" y="27"/>
                      <a:pt x="200" y="7"/>
                    </a:cubicBezTo>
                    <a:cubicBezTo>
                      <a:pt x="201" y="4"/>
                      <a:pt x="203" y="3"/>
                      <a:pt x="206" y="3"/>
                    </a:cubicBezTo>
                    <a:cubicBezTo>
                      <a:pt x="228" y="9"/>
                      <a:pt x="275" y="21"/>
                      <a:pt x="284" y="42"/>
                    </a:cubicBezTo>
                    <a:cubicBezTo>
                      <a:pt x="301" y="81"/>
                      <a:pt x="312" y="125"/>
                      <a:pt x="319" y="171"/>
                    </a:cubicBezTo>
                    <a:cubicBezTo>
                      <a:pt x="326" y="221"/>
                      <a:pt x="329" y="275"/>
                      <a:pt x="328" y="330"/>
                    </a:cubicBezTo>
                    <a:cubicBezTo>
                      <a:pt x="327" y="350"/>
                      <a:pt x="311" y="367"/>
                      <a:pt x="291" y="367"/>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16"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76281" y="2564903"/>
              <a:ext cx="1513372" cy="3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Rectangle 16"/>
          <p:cNvSpPr/>
          <p:nvPr userDrawn="1"/>
        </p:nvSpPr>
        <p:spPr>
          <a:xfrm>
            <a:off x="127239" y="1308902"/>
            <a:ext cx="6563533" cy="707886"/>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As a class, discuss and share your experiences!</a:t>
            </a:r>
          </a:p>
          <a:p>
            <a:endParaRPr lang="en-US" sz="2000" b="1" dirty="0">
              <a:latin typeface="Arial" panose="020B0604020202020204" pitchFamily="34" charset="0"/>
              <a:cs typeface="Arial" panose="020B0604020202020204" pitchFamily="34" charset="0"/>
            </a:endParaRPr>
          </a:p>
        </p:txBody>
      </p:sp>
      <p:sp>
        <p:nvSpPr>
          <p:cNvPr id="19"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1771487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ctivity- Demo">
    <p:spTree>
      <p:nvGrpSpPr>
        <p:cNvPr id="1" name=""/>
        <p:cNvGrpSpPr/>
        <p:nvPr/>
      </p:nvGrpSpPr>
      <p:grpSpPr>
        <a:xfrm>
          <a:off x="0" y="0"/>
          <a:ext cx="0" cy="0"/>
          <a:chOff x="0" y="0"/>
          <a:chExt cx="0" cy="0"/>
        </a:xfrm>
      </p:grpSpPr>
      <p:cxnSp>
        <p:nvCxnSpPr>
          <p:cNvPr id="10" name="Straight Connector 9"/>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Title 3"/>
          <p:cNvSpPr>
            <a:spLocks noGrp="1"/>
          </p:cNvSpPr>
          <p:nvPr>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Demo</a:t>
            </a:r>
            <a:endParaRPr lang="en-CA" dirty="0"/>
          </a:p>
        </p:txBody>
      </p:sp>
      <p:sp>
        <p:nvSpPr>
          <p:cNvPr id="12" name="Snip Same Side Corner Rectangle 11"/>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21" name="Group 20"/>
          <p:cNvGrpSpPr/>
          <p:nvPr userDrawn="1"/>
        </p:nvGrpSpPr>
        <p:grpSpPr>
          <a:xfrm>
            <a:off x="7484075" y="1752595"/>
            <a:ext cx="1430519" cy="1205721"/>
            <a:chOff x="7484075" y="1752595"/>
            <a:chExt cx="1430519" cy="1205721"/>
          </a:xfrm>
        </p:grpSpPr>
        <p:pic>
          <p:nvPicPr>
            <p:cNvPr id="15"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84075" y="2700058"/>
              <a:ext cx="1106063" cy="25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9"/>
            <p:cNvGrpSpPr/>
            <p:nvPr userDrawn="1"/>
          </p:nvGrpSpPr>
          <p:grpSpPr>
            <a:xfrm>
              <a:off x="7602161" y="1752595"/>
              <a:ext cx="1312433" cy="875426"/>
              <a:chOff x="1914861" y="3040471"/>
              <a:chExt cx="1172372" cy="782002"/>
            </a:xfrm>
          </p:grpSpPr>
          <p:sp>
            <p:nvSpPr>
              <p:cNvPr id="3" name="Oval 2"/>
              <p:cNvSpPr/>
              <p:nvPr userDrawn="1"/>
            </p:nvSpPr>
            <p:spPr>
              <a:xfrm>
                <a:off x="1914861" y="3040471"/>
                <a:ext cx="777059" cy="777059"/>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 name="Oval 15"/>
              <p:cNvSpPr/>
              <p:nvPr userDrawn="1"/>
            </p:nvSpPr>
            <p:spPr>
              <a:xfrm>
                <a:off x="2029769" y="3155379"/>
                <a:ext cx="547243" cy="547243"/>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8" name="Oval 17"/>
              <p:cNvSpPr/>
              <p:nvPr userDrawn="1"/>
            </p:nvSpPr>
            <p:spPr>
              <a:xfrm>
                <a:off x="2139169" y="3263901"/>
                <a:ext cx="330198" cy="330198"/>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5" name="Right Arrow 4"/>
              <p:cNvSpPr/>
              <p:nvPr userDrawn="1"/>
            </p:nvSpPr>
            <p:spPr>
              <a:xfrm rot="12613136">
                <a:off x="2231300" y="3397519"/>
                <a:ext cx="855933" cy="424954"/>
              </a:xfrm>
              <a:prstGeom prst="rightArrow">
                <a:avLst>
                  <a:gd name="adj1" fmla="val 34943"/>
                  <a:gd name="adj2" fmla="val 107979"/>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sp>
        <p:nvSpPr>
          <p:cNvPr id="17"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36291947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ctivity- Quiz">
    <p:spTree>
      <p:nvGrpSpPr>
        <p:cNvPr id="1" name=""/>
        <p:cNvGrpSpPr/>
        <p:nvPr/>
      </p:nvGrpSpPr>
      <p:grpSpPr>
        <a:xfrm>
          <a:off x="0" y="0"/>
          <a:ext cx="0" cy="0"/>
          <a:chOff x="0" y="0"/>
          <a:chExt cx="0" cy="0"/>
        </a:xfrm>
      </p:grpSpPr>
      <p:cxnSp>
        <p:nvCxnSpPr>
          <p:cNvPr id="10" name="Straight Connector 9"/>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Title 3"/>
          <p:cNvSpPr>
            <a:spLocks noGrp="1"/>
          </p:cNvSpPr>
          <p:nvPr>
            <p:ph type="title" hasCustomPrompt="1"/>
          </p:nvPr>
        </p:nvSpPr>
        <p:spPr>
          <a:xfrm>
            <a:off x="1" y="325102"/>
            <a:ext cx="9144000" cy="567783"/>
          </a:xfrm>
          <a:prstGeom prst="rect">
            <a:avLst/>
          </a:prstGeom>
        </p:spPr>
        <p:txBody>
          <a:bodyPr/>
          <a:lstStyle>
            <a:lvl1pPr>
              <a:defRPr sz="4000" b="1">
                <a:solidFill>
                  <a:schemeClr val="tx2">
                    <a:lumMod val="75000"/>
                  </a:schemeClr>
                </a:solidFill>
                <a:latin typeface="Arial" panose="020B0604020202020204" pitchFamily="34" charset="0"/>
                <a:cs typeface="Arial" panose="020B0604020202020204" pitchFamily="34" charset="0"/>
              </a:defRPr>
            </a:lvl1pPr>
          </a:lstStyle>
          <a:p>
            <a:r>
              <a:rPr lang="en-US" dirty="0"/>
              <a:t>Quiz</a:t>
            </a:r>
            <a:endParaRPr lang="en-CA" dirty="0"/>
          </a:p>
        </p:txBody>
      </p:sp>
      <p:sp>
        <p:nvSpPr>
          <p:cNvPr id="12" name="Snip Same Side Corner Rectangle 11"/>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6" name="Group 5"/>
          <p:cNvGrpSpPr/>
          <p:nvPr userDrawn="1"/>
        </p:nvGrpSpPr>
        <p:grpSpPr>
          <a:xfrm>
            <a:off x="7689774" y="1349325"/>
            <a:ext cx="1272001" cy="1510852"/>
            <a:chOff x="7689774" y="1349325"/>
            <a:chExt cx="1272001" cy="1510852"/>
          </a:xfrm>
        </p:grpSpPr>
        <p:grpSp>
          <p:nvGrpSpPr>
            <p:cNvPr id="7" name="Group 6"/>
            <p:cNvGrpSpPr/>
            <p:nvPr/>
          </p:nvGrpSpPr>
          <p:grpSpPr>
            <a:xfrm>
              <a:off x="7689774" y="1349325"/>
              <a:ext cx="1272001" cy="1047003"/>
              <a:chOff x="6400800" y="1856101"/>
              <a:chExt cx="1272001" cy="1047003"/>
            </a:xfrm>
          </p:grpSpPr>
          <p:grpSp>
            <p:nvGrpSpPr>
              <p:cNvPr id="9" name="Group 8"/>
              <p:cNvGrpSpPr/>
              <p:nvPr/>
            </p:nvGrpSpPr>
            <p:grpSpPr>
              <a:xfrm rot="20240561">
                <a:off x="6732529" y="1887201"/>
                <a:ext cx="940272" cy="940272"/>
                <a:chOff x="7090036" y="1856101"/>
                <a:chExt cx="940272" cy="940272"/>
              </a:xfrm>
            </p:grpSpPr>
            <p:sp>
              <p:nvSpPr>
                <p:cNvPr id="20" name="Freeform 112"/>
                <p:cNvSpPr>
                  <a:spLocks/>
                </p:cNvSpPr>
                <p:nvPr/>
              </p:nvSpPr>
              <p:spPr bwMode="auto">
                <a:xfrm>
                  <a:off x="7455978" y="1856101"/>
                  <a:ext cx="574330" cy="579409"/>
                </a:xfrm>
                <a:custGeom>
                  <a:avLst/>
                  <a:gdLst>
                    <a:gd name="T0" fmla="*/ 491 w 574"/>
                    <a:gd name="T1" fmla="*/ 83 h 580"/>
                    <a:gd name="T2" fmla="*/ 346 w 574"/>
                    <a:gd name="T3" fmla="*/ 0 h 580"/>
                    <a:gd name="T4" fmla="*/ 186 w 574"/>
                    <a:gd name="T5" fmla="*/ 171 h 580"/>
                    <a:gd name="T6" fmla="*/ 122 w 574"/>
                    <a:gd name="T7" fmla="*/ 238 h 580"/>
                    <a:gd name="T8" fmla="*/ 35 w 574"/>
                    <a:gd name="T9" fmla="*/ 332 h 580"/>
                    <a:gd name="T10" fmla="*/ 6 w 574"/>
                    <a:gd name="T11" fmla="*/ 387 h 580"/>
                    <a:gd name="T12" fmla="*/ 35 w 574"/>
                    <a:gd name="T13" fmla="*/ 480 h 580"/>
                    <a:gd name="T14" fmla="*/ 59 w 574"/>
                    <a:gd name="T15" fmla="*/ 504 h 580"/>
                    <a:gd name="T16" fmla="*/ 94 w 574"/>
                    <a:gd name="T17" fmla="*/ 540 h 580"/>
                    <a:gd name="T18" fmla="*/ 242 w 574"/>
                    <a:gd name="T19" fmla="*/ 540 h 580"/>
                    <a:gd name="T20" fmla="*/ 265 w 574"/>
                    <a:gd name="T21" fmla="*/ 518 h 580"/>
                    <a:gd name="T22" fmla="*/ 333 w 574"/>
                    <a:gd name="T23" fmla="*/ 455 h 580"/>
                    <a:gd name="T24" fmla="*/ 393 w 574"/>
                    <a:gd name="T25" fmla="*/ 399 h 580"/>
                    <a:gd name="T26" fmla="*/ 405 w 574"/>
                    <a:gd name="T27" fmla="*/ 387 h 580"/>
                    <a:gd name="T28" fmla="*/ 424 w 574"/>
                    <a:gd name="T29" fmla="*/ 369 h 580"/>
                    <a:gd name="T30" fmla="*/ 574 w 574"/>
                    <a:gd name="T31" fmla="*/ 228 h 580"/>
                    <a:gd name="T32" fmla="*/ 491 w 574"/>
                    <a:gd name="T33" fmla="*/ 83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4" h="580">
                      <a:moveTo>
                        <a:pt x="491" y="83"/>
                      </a:moveTo>
                      <a:cubicBezTo>
                        <a:pt x="448" y="40"/>
                        <a:pt x="397" y="12"/>
                        <a:pt x="346" y="0"/>
                      </a:cubicBezTo>
                      <a:cubicBezTo>
                        <a:pt x="186" y="171"/>
                        <a:pt x="186" y="171"/>
                        <a:pt x="186" y="171"/>
                      </a:cubicBezTo>
                      <a:cubicBezTo>
                        <a:pt x="122" y="238"/>
                        <a:pt x="122" y="238"/>
                        <a:pt x="122" y="238"/>
                      </a:cubicBezTo>
                      <a:cubicBezTo>
                        <a:pt x="35" y="332"/>
                        <a:pt x="35" y="332"/>
                        <a:pt x="35" y="332"/>
                      </a:cubicBezTo>
                      <a:cubicBezTo>
                        <a:pt x="19" y="348"/>
                        <a:pt x="10" y="367"/>
                        <a:pt x="6" y="387"/>
                      </a:cubicBezTo>
                      <a:cubicBezTo>
                        <a:pt x="0" y="419"/>
                        <a:pt x="9" y="455"/>
                        <a:pt x="35" y="480"/>
                      </a:cubicBezTo>
                      <a:cubicBezTo>
                        <a:pt x="59" y="504"/>
                        <a:pt x="59" y="504"/>
                        <a:pt x="59" y="504"/>
                      </a:cubicBezTo>
                      <a:cubicBezTo>
                        <a:pt x="94" y="540"/>
                        <a:pt x="94" y="540"/>
                        <a:pt x="94" y="540"/>
                      </a:cubicBezTo>
                      <a:cubicBezTo>
                        <a:pt x="135" y="580"/>
                        <a:pt x="201" y="580"/>
                        <a:pt x="242" y="540"/>
                      </a:cubicBezTo>
                      <a:cubicBezTo>
                        <a:pt x="265" y="518"/>
                        <a:pt x="265" y="518"/>
                        <a:pt x="265" y="518"/>
                      </a:cubicBezTo>
                      <a:cubicBezTo>
                        <a:pt x="333" y="455"/>
                        <a:pt x="333" y="455"/>
                        <a:pt x="333" y="455"/>
                      </a:cubicBezTo>
                      <a:cubicBezTo>
                        <a:pt x="393" y="399"/>
                        <a:pt x="393" y="399"/>
                        <a:pt x="393" y="399"/>
                      </a:cubicBezTo>
                      <a:cubicBezTo>
                        <a:pt x="405" y="387"/>
                        <a:pt x="405" y="387"/>
                        <a:pt x="405" y="387"/>
                      </a:cubicBezTo>
                      <a:cubicBezTo>
                        <a:pt x="424" y="369"/>
                        <a:pt x="424" y="369"/>
                        <a:pt x="424" y="369"/>
                      </a:cubicBezTo>
                      <a:cubicBezTo>
                        <a:pt x="574" y="228"/>
                        <a:pt x="574" y="228"/>
                        <a:pt x="574" y="228"/>
                      </a:cubicBezTo>
                      <a:cubicBezTo>
                        <a:pt x="562" y="177"/>
                        <a:pt x="534" y="126"/>
                        <a:pt x="491"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1" name="Freeform 113"/>
                <p:cNvSpPr>
                  <a:spLocks/>
                </p:cNvSpPr>
                <p:nvPr/>
              </p:nvSpPr>
              <p:spPr bwMode="auto">
                <a:xfrm>
                  <a:off x="7090036" y="2323695"/>
                  <a:ext cx="467594" cy="472678"/>
                </a:xfrm>
                <a:custGeom>
                  <a:avLst/>
                  <a:gdLst>
                    <a:gd name="T0" fmla="*/ 223 w 472"/>
                    <a:gd name="T1" fmla="*/ 279 h 472"/>
                    <a:gd name="T2" fmla="*/ 23 w 472"/>
                    <a:gd name="T3" fmla="*/ 472 h 472"/>
                    <a:gd name="T4" fmla="*/ 365 w 472"/>
                    <a:gd name="T5" fmla="*/ 366 h 472"/>
                    <a:gd name="T6" fmla="*/ 472 w 472"/>
                    <a:gd name="T7" fmla="*/ 112 h 472"/>
                    <a:gd name="T8" fmla="*/ 449 w 472"/>
                    <a:gd name="T9" fmla="*/ 89 h 472"/>
                    <a:gd name="T10" fmla="*/ 425 w 472"/>
                    <a:gd name="T11" fmla="*/ 65 h 472"/>
                    <a:gd name="T12" fmla="*/ 407 w 472"/>
                    <a:gd name="T13" fmla="*/ 47 h 472"/>
                    <a:gd name="T14" fmla="*/ 405 w 472"/>
                    <a:gd name="T15" fmla="*/ 45 h 472"/>
                    <a:gd name="T16" fmla="*/ 387 w 472"/>
                    <a:gd name="T17" fmla="*/ 27 h 472"/>
                    <a:gd name="T18" fmla="*/ 360 w 472"/>
                    <a:gd name="T19" fmla="*/ 0 h 472"/>
                    <a:gd name="T20" fmla="*/ 106 w 472"/>
                    <a:gd name="T21" fmla="*/ 107 h 472"/>
                    <a:gd name="T22" fmla="*/ 105 w 472"/>
                    <a:gd name="T23" fmla="*/ 115 h 472"/>
                    <a:gd name="T24" fmla="*/ 0 w 472"/>
                    <a:gd name="T25" fmla="*/ 449 h 472"/>
                    <a:gd name="T26" fmla="*/ 193 w 472"/>
                    <a:gd name="T27" fmla="*/ 249 h 472"/>
                    <a:gd name="T28" fmla="*/ 205 w 472"/>
                    <a:gd name="T29" fmla="*/ 183 h 472"/>
                    <a:gd name="T30" fmla="*/ 289 w 472"/>
                    <a:gd name="T31" fmla="*/ 183 h 472"/>
                    <a:gd name="T32" fmla="*/ 289 w 472"/>
                    <a:gd name="T33" fmla="*/ 267 h 472"/>
                    <a:gd name="T34" fmla="*/ 223 w 472"/>
                    <a:gd name="T35" fmla="*/ 279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472">
                      <a:moveTo>
                        <a:pt x="223" y="279"/>
                      </a:moveTo>
                      <a:cubicBezTo>
                        <a:pt x="23" y="472"/>
                        <a:pt x="23" y="472"/>
                        <a:pt x="23" y="472"/>
                      </a:cubicBezTo>
                      <a:cubicBezTo>
                        <a:pt x="23" y="472"/>
                        <a:pt x="197" y="367"/>
                        <a:pt x="365" y="366"/>
                      </a:cubicBezTo>
                      <a:cubicBezTo>
                        <a:pt x="422" y="192"/>
                        <a:pt x="472" y="112"/>
                        <a:pt x="472" y="112"/>
                      </a:cubicBezTo>
                      <a:cubicBezTo>
                        <a:pt x="449" y="89"/>
                        <a:pt x="449" y="89"/>
                        <a:pt x="449" y="89"/>
                      </a:cubicBezTo>
                      <a:cubicBezTo>
                        <a:pt x="425" y="65"/>
                        <a:pt x="425" y="65"/>
                        <a:pt x="425" y="65"/>
                      </a:cubicBezTo>
                      <a:cubicBezTo>
                        <a:pt x="407" y="47"/>
                        <a:pt x="407" y="47"/>
                        <a:pt x="407" y="47"/>
                      </a:cubicBezTo>
                      <a:cubicBezTo>
                        <a:pt x="405" y="45"/>
                        <a:pt x="405" y="45"/>
                        <a:pt x="405" y="45"/>
                      </a:cubicBezTo>
                      <a:cubicBezTo>
                        <a:pt x="387" y="27"/>
                        <a:pt x="387" y="27"/>
                        <a:pt x="387" y="27"/>
                      </a:cubicBezTo>
                      <a:cubicBezTo>
                        <a:pt x="360" y="0"/>
                        <a:pt x="360" y="0"/>
                        <a:pt x="360" y="0"/>
                      </a:cubicBezTo>
                      <a:cubicBezTo>
                        <a:pt x="360" y="0"/>
                        <a:pt x="280" y="50"/>
                        <a:pt x="106" y="107"/>
                      </a:cubicBezTo>
                      <a:cubicBezTo>
                        <a:pt x="106" y="110"/>
                        <a:pt x="105" y="113"/>
                        <a:pt x="105" y="115"/>
                      </a:cubicBezTo>
                      <a:cubicBezTo>
                        <a:pt x="102" y="281"/>
                        <a:pt x="0" y="449"/>
                        <a:pt x="0" y="449"/>
                      </a:cubicBezTo>
                      <a:cubicBezTo>
                        <a:pt x="193" y="249"/>
                        <a:pt x="193" y="249"/>
                        <a:pt x="193" y="249"/>
                      </a:cubicBezTo>
                      <a:cubicBezTo>
                        <a:pt x="183" y="227"/>
                        <a:pt x="187" y="201"/>
                        <a:pt x="205" y="183"/>
                      </a:cubicBezTo>
                      <a:cubicBezTo>
                        <a:pt x="228" y="160"/>
                        <a:pt x="266" y="160"/>
                        <a:pt x="289" y="183"/>
                      </a:cubicBezTo>
                      <a:cubicBezTo>
                        <a:pt x="312" y="206"/>
                        <a:pt x="312" y="244"/>
                        <a:pt x="289" y="267"/>
                      </a:cubicBezTo>
                      <a:cubicBezTo>
                        <a:pt x="271" y="285"/>
                        <a:pt x="245" y="289"/>
                        <a:pt x="223" y="2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sp>
            <p:nvSpPr>
              <p:cNvPr id="14" name="Oval 13"/>
              <p:cNvSpPr/>
              <p:nvPr/>
            </p:nvSpPr>
            <p:spPr>
              <a:xfrm>
                <a:off x="6400800" y="1856101"/>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Oval 14"/>
              <p:cNvSpPr/>
              <p:nvPr/>
            </p:nvSpPr>
            <p:spPr>
              <a:xfrm>
                <a:off x="6400800" y="2435510"/>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 name="Multiply 15"/>
              <p:cNvSpPr/>
              <p:nvPr/>
            </p:nvSpPr>
            <p:spPr>
              <a:xfrm>
                <a:off x="6423581" y="2458291"/>
                <a:ext cx="422031" cy="422031"/>
              </a:xfrm>
              <a:prstGeom prst="mathMultiply">
                <a:avLst>
                  <a:gd name="adj1" fmla="val 211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7" name="Group 16"/>
              <p:cNvGrpSpPr/>
              <p:nvPr/>
            </p:nvGrpSpPr>
            <p:grpSpPr>
              <a:xfrm>
                <a:off x="6491173" y="1957969"/>
                <a:ext cx="215648" cy="263857"/>
                <a:chOff x="5549879" y="2539395"/>
                <a:chExt cx="215648" cy="263857"/>
              </a:xfrm>
            </p:grpSpPr>
            <p:sp>
              <p:nvSpPr>
                <p:cNvPr id="18" name="Rectangle 17"/>
                <p:cNvSpPr/>
                <p:nvPr/>
              </p:nvSpPr>
              <p:spPr>
                <a:xfrm rot="2226770">
                  <a:off x="5686551" y="2539395"/>
                  <a:ext cx="78976" cy="2638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9" name="Rectangle 18"/>
                <p:cNvSpPr/>
                <p:nvPr/>
              </p:nvSpPr>
              <p:spPr>
                <a:xfrm rot="7623068">
                  <a:off x="5585575" y="2638904"/>
                  <a:ext cx="87208" cy="158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407" y="2577335"/>
              <a:ext cx="116609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26192833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28650" y="6356350"/>
            <a:ext cx="2057400" cy="365125"/>
          </a:xfrm>
          <a:prstGeom prst="rect">
            <a:avLst/>
          </a:prstGeom>
        </p:spPr>
        <p:txBody>
          <a:bodyPr/>
          <a:lstStyle/>
          <a:p>
            <a:fld id="{E4999703-06A1-4194-8980-CCFFC992A07E}" type="datetimeFigureOut">
              <a:rPr lang="en-US" smtClean="0"/>
              <a:pPr/>
              <a:t>9/6/2017</a:t>
            </a:fld>
            <a:endParaRPr lang="en-US"/>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0"/>
            <a:ext cx="2057400" cy="365125"/>
          </a:xfrm>
          <a:prstGeom prst="rect">
            <a:avLst/>
          </a:prstGeom>
        </p:spPr>
        <p:txBody>
          <a:bodyPr/>
          <a:lstStyle/>
          <a:p>
            <a:fld id="{EEC32BD9-424A-4706-99CA-A96DB9397842}" type="slidenum">
              <a:rPr lang="en-US" smtClean="0"/>
              <a:pPr/>
              <a:t>‹#›</a:t>
            </a:fld>
            <a:endParaRPr lang="en-US"/>
          </a:p>
        </p:txBody>
      </p:sp>
    </p:spTree>
    <p:extLst>
      <p:ext uri="{BB962C8B-B14F-4D97-AF65-F5344CB8AC3E}">
        <p14:creationId xmlns:p14="http://schemas.microsoft.com/office/powerpoint/2010/main" val="165301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fld id="{E4999703-06A1-4194-8980-CCFFC992A07E}" type="datetimeFigureOut">
              <a:rPr lang="en-US" smtClean="0"/>
              <a:pPr/>
              <a:t>9/6/2017</a:t>
            </a:fld>
            <a:endParaRPr lang="en-US"/>
          </a:p>
        </p:txBody>
      </p:sp>
      <p:sp>
        <p:nvSpPr>
          <p:cNvPr id="3" name="Footer Placeholder 2"/>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0"/>
            <a:ext cx="2057400" cy="365125"/>
          </a:xfrm>
          <a:prstGeom prst="rect">
            <a:avLst/>
          </a:prstGeom>
        </p:spPr>
        <p:txBody>
          <a:bodyPr/>
          <a:lstStyle/>
          <a:p>
            <a:fld id="{EEC32BD9-424A-4706-99CA-A96DB9397842}" type="slidenum">
              <a:rPr lang="en-US" smtClean="0"/>
              <a:pPr/>
              <a:t>‹#›</a:t>
            </a:fld>
            <a:endParaRPr lang="en-US"/>
          </a:p>
        </p:txBody>
      </p:sp>
    </p:spTree>
    <p:extLst>
      <p:ext uri="{BB962C8B-B14F-4D97-AF65-F5344CB8AC3E}">
        <p14:creationId xmlns:p14="http://schemas.microsoft.com/office/powerpoint/2010/main" val="606310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E4999703-06A1-4194-8980-CCFFC992A07E}" type="datetimeFigureOut">
              <a:rPr lang="en-US" smtClean="0"/>
              <a:pPr/>
              <a:t>9/6/2017</a:t>
            </a:fld>
            <a:endParaRPr lang="en-US"/>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EEC32BD9-424A-4706-99CA-A96DB9397842}" type="slidenum">
              <a:rPr lang="en-US" smtClean="0"/>
              <a:pPr/>
              <a:t>‹#›</a:t>
            </a:fld>
            <a:endParaRPr lang="en-US"/>
          </a:p>
        </p:txBody>
      </p:sp>
    </p:spTree>
    <p:extLst>
      <p:ext uri="{BB962C8B-B14F-4D97-AF65-F5344CB8AC3E}">
        <p14:creationId xmlns:p14="http://schemas.microsoft.com/office/powerpoint/2010/main" val="3063921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0287001" cy="6858000"/>
          </a:xfrm>
          <a:prstGeom prst="rect">
            <a:avLst/>
          </a:prstGeom>
        </p:spPr>
      </p:pic>
      <p:sp>
        <p:nvSpPr>
          <p:cNvPr id="30" name="Rectangle 29"/>
          <p:cNvSpPr/>
          <p:nvPr userDrawn="1"/>
        </p:nvSpPr>
        <p:spPr>
          <a:xfrm>
            <a:off x="0" y="-3232"/>
            <a:ext cx="10287001" cy="6861231"/>
          </a:xfrm>
          <a:prstGeom prst="rect">
            <a:avLst/>
          </a:prstGeom>
          <a:solidFill>
            <a:srgbClr val="15115B">
              <a:alpha val="5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userDrawn="1"/>
        </p:nvSpPr>
        <p:spPr>
          <a:xfrm>
            <a:off x="130213" y="3203122"/>
            <a:ext cx="4292301" cy="1015663"/>
          </a:xfrm>
          <a:prstGeom prst="rect">
            <a:avLst/>
          </a:prstGeom>
          <a:noFill/>
        </p:spPr>
        <p:txBody>
          <a:bodyPr wrap="square" rtlCol="0">
            <a:spAutoFit/>
          </a:bodyPr>
          <a:lstStyle/>
          <a:p>
            <a:r>
              <a:rPr lang="en-US" sz="6000" dirty="0">
                <a:solidFill>
                  <a:schemeClr val="bg1"/>
                </a:solidFill>
              </a:rPr>
              <a:t>Course title</a:t>
            </a:r>
          </a:p>
        </p:txBody>
      </p:sp>
      <p:sp>
        <p:nvSpPr>
          <p:cNvPr id="32" name="Text Placeholder 3"/>
          <p:cNvSpPr txBox="1">
            <a:spLocks/>
          </p:cNvSpPr>
          <p:nvPr userDrawn="1"/>
        </p:nvSpPr>
        <p:spPr>
          <a:xfrm>
            <a:off x="163394" y="4406041"/>
            <a:ext cx="5607669" cy="46756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4000" dirty="0">
                <a:solidFill>
                  <a:schemeClr val="bg1"/>
                </a:solidFill>
              </a:rPr>
              <a:t>Module 1: Name</a:t>
            </a:r>
          </a:p>
        </p:txBody>
      </p:sp>
      <p:sp>
        <p:nvSpPr>
          <p:cNvPr id="33" name="Rectangle 32"/>
          <p:cNvSpPr/>
          <p:nvPr userDrawn="1"/>
        </p:nvSpPr>
        <p:spPr>
          <a:xfrm>
            <a:off x="30900" y="6615011"/>
            <a:ext cx="3982764" cy="246221"/>
          </a:xfrm>
          <a:prstGeom prst="rect">
            <a:avLst/>
          </a:prstGeom>
        </p:spPr>
        <p:txBody>
          <a:bodyPr wrap="square">
            <a:spAutoFit/>
          </a:bodyPr>
          <a:lstStyle/>
          <a:p>
            <a:r>
              <a:rPr lang="en-US" altLang="en-US" sz="1000" dirty="0">
                <a:solidFill>
                  <a:schemeClr val="bg1"/>
                </a:solidFill>
              </a:rPr>
              <a:t>Accenture CSI Confidential Material.  Do not duplicate or distribute</a:t>
            </a:r>
            <a:endParaRPr lang="en-US" sz="1000" dirty="0">
              <a:solidFill>
                <a:schemeClr val="bg1"/>
              </a:solidFill>
            </a:endParaRPr>
          </a:p>
        </p:txBody>
      </p:sp>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7903" y="118334"/>
            <a:ext cx="4923773" cy="790198"/>
          </a:xfrm>
          <a:prstGeom prst="rect">
            <a:avLst/>
          </a:prstGeom>
        </p:spPr>
      </p:pic>
      <p:pic>
        <p:nvPicPr>
          <p:cNvPr id="35" name="Picture 3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2000" y="6547868"/>
            <a:ext cx="4328919" cy="210824"/>
          </a:xfrm>
          <a:prstGeom prst="rect">
            <a:avLst/>
          </a:prstGeom>
        </p:spPr>
      </p:pic>
      <p:sp>
        <p:nvSpPr>
          <p:cNvPr id="36" name="Text Placeholder 3"/>
          <p:cNvSpPr txBox="1">
            <a:spLocks/>
          </p:cNvSpPr>
          <p:nvPr userDrawn="1"/>
        </p:nvSpPr>
        <p:spPr>
          <a:xfrm>
            <a:off x="130213" y="835005"/>
            <a:ext cx="4363971"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37" name="Picture 3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0700" y="2334114"/>
            <a:ext cx="3300219" cy="2223264"/>
          </a:xfrm>
          <a:prstGeom prst="rect">
            <a:avLst/>
          </a:prstGeom>
        </p:spPr>
      </p:pic>
    </p:spTree>
    <p:extLst>
      <p:ext uri="{BB962C8B-B14F-4D97-AF65-F5344CB8AC3E}">
        <p14:creationId xmlns:p14="http://schemas.microsoft.com/office/powerpoint/2010/main" val="11419721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3528" userDrawn="1">
          <p15:clr>
            <a:srgbClr val="FBAE40"/>
          </p15:clr>
        </p15:guide>
        <p15:guide id="4" pos="5664" userDrawn="1">
          <p15:clr>
            <a:srgbClr val="FBAE40"/>
          </p15:clr>
        </p15:guide>
        <p15:guide id="5" pos="561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E4999703-06A1-4194-8980-CCFFC992A07E}" type="datetimeFigureOut">
              <a:rPr lang="en-US" smtClean="0"/>
              <a:pPr/>
              <a:t>9/6/2017</a:t>
            </a:fld>
            <a:endParaRPr lang="en-US"/>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EEC32BD9-424A-4706-99CA-A96DB9397842}" type="slidenum">
              <a:rPr lang="en-US" smtClean="0"/>
              <a:pPr/>
              <a:t>‹#›</a:t>
            </a:fld>
            <a:endParaRPr lang="en-US"/>
          </a:p>
        </p:txBody>
      </p:sp>
    </p:spTree>
    <p:extLst>
      <p:ext uri="{BB962C8B-B14F-4D97-AF65-F5344CB8AC3E}">
        <p14:creationId xmlns:p14="http://schemas.microsoft.com/office/powerpoint/2010/main" val="1230187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E4999703-06A1-4194-8980-CCFFC992A07E}" type="datetimeFigureOut">
              <a:rPr lang="en-US" smtClean="0"/>
              <a:pPr/>
              <a:t>9/6/2017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EEC32BD9-424A-4706-99CA-A96DB9397842}" type="slidenum">
              <a:rPr lang="en-US" smtClean="0"/>
              <a:pPr/>
              <a:t>‹#›</a:t>
            </a:fld>
            <a:endParaRPr lang="en-US"/>
          </a:p>
        </p:txBody>
      </p:sp>
    </p:spTree>
    <p:extLst>
      <p:ext uri="{BB962C8B-B14F-4D97-AF65-F5344CB8AC3E}">
        <p14:creationId xmlns:p14="http://schemas.microsoft.com/office/powerpoint/2010/main" val="7709655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E4999703-06A1-4194-8980-CCFFC992A07E}" type="datetimeFigureOut">
              <a:rPr lang="en-US" smtClean="0"/>
              <a:pPr/>
              <a:t>9/6/2017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EEC32BD9-424A-4706-99CA-A96DB9397842}" type="slidenum">
              <a:rPr lang="en-US" smtClean="0"/>
              <a:pPr/>
              <a:t>‹#›</a:t>
            </a:fld>
            <a:endParaRPr lang="en-US"/>
          </a:p>
        </p:txBody>
      </p:sp>
    </p:spTree>
    <p:extLst>
      <p:ext uri="{BB962C8B-B14F-4D97-AF65-F5344CB8AC3E}">
        <p14:creationId xmlns:p14="http://schemas.microsoft.com/office/powerpoint/2010/main" val="22033625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Master: Dark">
    <p:bg>
      <p:bgPr>
        <a:gradFill flip="none" rotWithShape="1">
          <a:gsLst>
            <a:gs pos="48000">
              <a:srgbClr val="F4F4F4"/>
            </a:gs>
            <a:gs pos="100000">
              <a:srgbClr val="E4E4E4"/>
            </a:gs>
          </a:gsLst>
          <a:lin ang="5400000" scaled="0"/>
          <a:tileRect/>
        </a:gradFill>
        <a:effectLst/>
      </p:bgPr>
    </p:bg>
    <p:spTree>
      <p:nvGrpSpPr>
        <p:cNvPr id="1" name=""/>
        <p:cNvGrpSpPr/>
        <p:nvPr/>
      </p:nvGrpSpPr>
      <p:grpSpPr>
        <a:xfrm>
          <a:off x="0" y="0"/>
          <a:ext cx="0" cy="0"/>
          <a:chOff x="0" y="0"/>
          <a:chExt cx="0" cy="0"/>
        </a:xfrm>
      </p:grpSpPr>
      <p:pic>
        <p:nvPicPr>
          <p:cNvPr id="2050" name="Picture 2" descr="Image result for circuit hardware"/>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26751" y="-1"/>
            <a:ext cx="9170751"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26751" y="0"/>
            <a:ext cx="9170751" cy="6858000"/>
          </a:xfrm>
          <a:prstGeom prst="rect">
            <a:avLst/>
          </a:prstGeom>
          <a:gradFill>
            <a:gsLst>
              <a:gs pos="28000">
                <a:schemeClr val="bg1">
                  <a:alpha val="67000"/>
                </a:schemeClr>
              </a:gs>
              <a:gs pos="6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10" name="Group 4"/>
          <p:cNvGrpSpPr>
            <a:grpSpLocks noChangeAspect="1"/>
          </p:cNvGrpSpPr>
          <p:nvPr userDrawn="1"/>
        </p:nvGrpSpPr>
        <p:grpSpPr bwMode="auto">
          <a:xfrm>
            <a:off x="7567778" y="442496"/>
            <a:ext cx="1312048" cy="462761"/>
            <a:chOff x="243" y="1559"/>
            <a:chExt cx="1308" cy="346"/>
          </a:xfrm>
        </p:grpSpPr>
        <p:sp>
          <p:nvSpPr>
            <p:cNvPr id="11" name="Freeform 6"/>
            <p:cNvSpPr>
              <a:spLocks/>
            </p:cNvSpPr>
            <p:nvPr/>
          </p:nvSpPr>
          <p:spPr bwMode="auto">
            <a:xfrm>
              <a:off x="1005" y="1559"/>
              <a:ext cx="129" cy="137"/>
            </a:xfrm>
            <a:custGeom>
              <a:avLst/>
              <a:gdLst>
                <a:gd name="T0" fmla="*/ 0 w 387"/>
                <a:gd name="T1" fmla="*/ 0 h 411"/>
                <a:gd name="T2" fmla="*/ 387 w 387"/>
                <a:gd name="T3" fmla="*/ 157 h 411"/>
                <a:gd name="T4" fmla="*/ 387 w 387"/>
                <a:gd name="T5" fmla="*/ 254 h 411"/>
                <a:gd name="T6" fmla="*/ 0 w 387"/>
                <a:gd name="T7" fmla="*/ 411 h 411"/>
                <a:gd name="T8" fmla="*/ 0 w 387"/>
                <a:gd name="T9" fmla="*/ 290 h 411"/>
                <a:gd name="T10" fmla="*/ 226 w 387"/>
                <a:gd name="T11" fmla="*/ 206 h 411"/>
                <a:gd name="T12" fmla="*/ 0 w 387"/>
                <a:gd name="T13" fmla="*/ 117 h 411"/>
                <a:gd name="T14" fmla="*/ 0 w 387"/>
                <a:gd name="T15" fmla="*/ 0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411">
                  <a:moveTo>
                    <a:pt x="0" y="0"/>
                  </a:moveTo>
                  <a:lnTo>
                    <a:pt x="387" y="157"/>
                  </a:lnTo>
                  <a:lnTo>
                    <a:pt x="387" y="254"/>
                  </a:lnTo>
                  <a:lnTo>
                    <a:pt x="0" y="411"/>
                  </a:lnTo>
                  <a:lnTo>
                    <a:pt x="0" y="290"/>
                  </a:lnTo>
                  <a:lnTo>
                    <a:pt x="226" y="206"/>
                  </a:lnTo>
                  <a:lnTo>
                    <a:pt x="0" y="117"/>
                  </a:lnTo>
                  <a:lnTo>
                    <a:pt x="0" y="0"/>
                  </a:lnTo>
                  <a:close/>
                </a:path>
              </a:pathLst>
            </a:custGeom>
            <a:solidFill>
              <a:srgbClr val="00D700"/>
            </a:solidFill>
            <a:ln w="0">
              <a:noFill/>
              <a:prstDash val="solid"/>
              <a:round/>
              <a:headEnd/>
              <a:tailEnd/>
            </a:ln>
          </p:spPr>
          <p:txBody>
            <a:bodyPr vert="horz" wrap="square" lIns="56650" tIns="28325" rIns="56650" bIns="28325" numCol="1" anchor="t" anchorCtr="0" compatLnSpc="1">
              <a:prstTxWarp prst="textNoShape">
                <a:avLst/>
              </a:prstTxWarp>
            </a:bodyPr>
            <a:lstStyle/>
            <a:p>
              <a:pPr defTabSz="424853"/>
              <a:endParaRPr lang="en-US" sz="836" kern="0" dirty="0">
                <a:solidFill>
                  <a:sysClr val="windowText" lastClr="000000"/>
                </a:solidFill>
              </a:endParaRPr>
            </a:p>
          </p:txBody>
        </p:sp>
        <p:sp>
          <p:nvSpPr>
            <p:cNvPr id="12" name="Freeform 7"/>
            <p:cNvSpPr>
              <a:spLocks noEditPoints="1"/>
            </p:cNvSpPr>
            <p:nvPr/>
          </p:nvSpPr>
          <p:spPr bwMode="auto">
            <a:xfrm>
              <a:off x="243" y="1704"/>
              <a:ext cx="1308" cy="201"/>
            </a:xfrm>
            <a:custGeom>
              <a:avLst/>
              <a:gdLst>
                <a:gd name="T0" fmla="*/ 127 w 3923"/>
                <a:gd name="T1" fmla="*/ 475 h 602"/>
                <a:gd name="T2" fmla="*/ 251 w 3923"/>
                <a:gd name="T3" fmla="*/ 489 h 602"/>
                <a:gd name="T4" fmla="*/ 3668 w 3923"/>
                <a:gd name="T5" fmla="*/ 231 h 602"/>
                <a:gd name="T6" fmla="*/ 3770 w 3923"/>
                <a:gd name="T7" fmla="*/ 234 h 602"/>
                <a:gd name="T8" fmla="*/ 1553 w 3923"/>
                <a:gd name="T9" fmla="*/ 261 h 602"/>
                <a:gd name="T10" fmla="*/ 1645 w 3923"/>
                <a:gd name="T11" fmla="*/ 218 h 602"/>
                <a:gd name="T12" fmla="*/ 2880 w 3923"/>
                <a:gd name="T13" fmla="*/ 500 h 602"/>
                <a:gd name="T14" fmla="*/ 2980 w 3923"/>
                <a:gd name="T15" fmla="*/ 138 h 602"/>
                <a:gd name="T16" fmla="*/ 2900 w 3923"/>
                <a:gd name="T17" fmla="*/ 594 h 602"/>
                <a:gd name="T18" fmla="*/ 2716 w 3923"/>
                <a:gd name="T19" fmla="*/ 508 h 602"/>
                <a:gd name="T20" fmla="*/ 3360 w 3923"/>
                <a:gd name="T21" fmla="*/ 279 h 602"/>
                <a:gd name="T22" fmla="*/ 3324 w 3923"/>
                <a:gd name="T23" fmla="*/ 220 h 602"/>
                <a:gd name="T24" fmla="*/ 3775 w 3923"/>
                <a:gd name="T25" fmla="*/ 134 h 602"/>
                <a:gd name="T26" fmla="*/ 3923 w 3923"/>
                <a:gd name="T27" fmla="*/ 342 h 602"/>
                <a:gd name="T28" fmla="*/ 3703 w 3923"/>
                <a:gd name="T29" fmla="*/ 508 h 602"/>
                <a:gd name="T30" fmla="*/ 3916 w 3923"/>
                <a:gd name="T31" fmla="*/ 478 h 602"/>
                <a:gd name="T32" fmla="*/ 3685 w 3923"/>
                <a:gd name="T33" fmla="*/ 600 h 602"/>
                <a:gd name="T34" fmla="*/ 3502 w 3923"/>
                <a:gd name="T35" fmla="*/ 411 h 602"/>
                <a:gd name="T36" fmla="*/ 3597 w 3923"/>
                <a:gd name="T37" fmla="*/ 160 h 602"/>
                <a:gd name="T38" fmla="*/ 2261 w 3923"/>
                <a:gd name="T39" fmla="*/ 158 h 602"/>
                <a:gd name="T40" fmla="*/ 2180 w 3923"/>
                <a:gd name="T41" fmla="*/ 283 h 602"/>
                <a:gd name="T42" fmla="*/ 2052 w 3923"/>
                <a:gd name="T43" fmla="*/ 258 h 602"/>
                <a:gd name="T44" fmla="*/ 2045 w 3923"/>
                <a:gd name="T45" fmla="*/ 188 h 602"/>
                <a:gd name="T46" fmla="*/ 1682 w 3923"/>
                <a:gd name="T47" fmla="*/ 134 h 602"/>
                <a:gd name="T48" fmla="*/ 1830 w 3923"/>
                <a:gd name="T49" fmla="*/ 342 h 602"/>
                <a:gd name="T50" fmla="*/ 1610 w 3923"/>
                <a:gd name="T51" fmla="*/ 508 h 602"/>
                <a:gd name="T52" fmla="*/ 1823 w 3923"/>
                <a:gd name="T53" fmla="*/ 478 h 602"/>
                <a:gd name="T54" fmla="*/ 1594 w 3923"/>
                <a:gd name="T55" fmla="*/ 600 h 602"/>
                <a:gd name="T56" fmla="*/ 1410 w 3923"/>
                <a:gd name="T57" fmla="*/ 411 h 602"/>
                <a:gd name="T58" fmla="*/ 1505 w 3923"/>
                <a:gd name="T59" fmla="*/ 160 h 602"/>
                <a:gd name="T60" fmla="*/ 1265 w 3923"/>
                <a:gd name="T61" fmla="*/ 154 h 602"/>
                <a:gd name="T62" fmla="*/ 1218 w 3923"/>
                <a:gd name="T63" fmla="*/ 260 h 602"/>
                <a:gd name="T64" fmla="*/ 1081 w 3923"/>
                <a:gd name="T65" fmla="*/ 277 h 602"/>
                <a:gd name="T66" fmla="*/ 1103 w 3923"/>
                <a:gd name="T67" fmla="*/ 488 h 602"/>
                <a:gd name="T68" fmla="*/ 1240 w 3923"/>
                <a:gd name="T69" fmla="*/ 424 h 602"/>
                <a:gd name="T70" fmla="*/ 1192 w 3923"/>
                <a:gd name="T71" fmla="*/ 598 h 602"/>
                <a:gd name="T72" fmla="*/ 957 w 3923"/>
                <a:gd name="T73" fmla="*/ 478 h 602"/>
                <a:gd name="T74" fmla="*/ 990 w 3923"/>
                <a:gd name="T75" fmla="*/ 199 h 602"/>
                <a:gd name="T76" fmla="*/ 743 w 3923"/>
                <a:gd name="T77" fmla="*/ 134 h 602"/>
                <a:gd name="T78" fmla="*/ 761 w 3923"/>
                <a:gd name="T79" fmla="*/ 300 h 602"/>
                <a:gd name="T80" fmla="*/ 634 w 3923"/>
                <a:gd name="T81" fmla="*/ 244 h 602"/>
                <a:gd name="T82" fmla="*/ 609 w 3923"/>
                <a:gd name="T83" fmla="*/ 456 h 602"/>
                <a:gd name="T84" fmla="*/ 755 w 3923"/>
                <a:gd name="T85" fmla="*/ 468 h 602"/>
                <a:gd name="T86" fmla="*/ 787 w 3923"/>
                <a:gd name="T87" fmla="*/ 579 h 602"/>
                <a:gd name="T88" fmla="*/ 517 w 3923"/>
                <a:gd name="T89" fmla="*/ 532 h 602"/>
                <a:gd name="T90" fmla="*/ 486 w 3923"/>
                <a:gd name="T91" fmla="*/ 254 h 602"/>
                <a:gd name="T92" fmla="*/ 209 w 3923"/>
                <a:gd name="T93" fmla="*/ 128 h 602"/>
                <a:gd name="T94" fmla="*/ 394 w 3923"/>
                <a:gd name="T95" fmla="*/ 256 h 602"/>
                <a:gd name="T96" fmla="*/ 178 w 3923"/>
                <a:gd name="T97" fmla="*/ 600 h 602"/>
                <a:gd name="T98" fmla="*/ 2 w 3923"/>
                <a:gd name="T99" fmla="*/ 496 h 602"/>
                <a:gd name="T100" fmla="*/ 98 w 3923"/>
                <a:gd name="T101" fmla="*/ 331 h 602"/>
                <a:gd name="T102" fmla="*/ 254 w 3923"/>
                <a:gd name="T103" fmla="*/ 238 h 602"/>
                <a:gd name="T104" fmla="*/ 135 w 3923"/>
                <a:gd name="T105" fmla="*/ 278 h 602"/>
                <a:gd name="T106" fmla="*/ 174 w 3923"/>
                <a:gd name="T107" fmla="*/ 129 h 602"/>
                <a:gd name="T108" fmla="*/ 2552 w 3923"/>
                <a:gd name="T109" fmla="*/ 480 h 602"/>
                <a:gd name="T110" fmla="*/ 2591 w 3923"/>
                <a:gd name="T111" fmla="*/ 597 h 602"/>
                <a:gd name="T112" fmla="*/ 2417 w 3923"/>
                <a:gd name="T113" fmla="*/ 46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23" h="602">
                  <a:moveTo>
                    <a:pt x="220" y="397"/>
                  </a:moveTo>
                  <a:lnTo>
                    <a:pt x="191" y="399"/>
                  </a:lnTo>
                  <a:lnTo>
                    <a:pt x="167" y="404"/>
                  </a:lnTo>
                  <a:lnTo>
                    <a:pt x="149" y="411"/>
                  </a:lnTo>
                  <a:lnTo>
                    <a:pt x="136" y="422"/>
                  </a:lnTo>
                  <a:lnTo>
                    <a:pt x="128" y="438"/>
                  </a:lnTo>
                  <a:lnTo>
                    <a:pt x="125" y="456"/>
                  </a:lnTo>
                  <a:lnTo>
                    <a:pt x="125" y="460"/>
                  </a:lnTo>
                  <a:lnTo>
                    <a:pt x="127" y="475"/>
                  </a:lnTo>
                  <a:lnTo>
                    <a:pt x="131" y="488"/>
                  </a:lnTo>
                  <a:lnTo>
                    <a:pt x="140" y="498"/>
                  </a:lnTo>
                  <a:lnTo>
                    <a:pt x="152" y="506"/>
                  </a:lnTo>
                  <a:lnTo>
                    <a:pt x="167" y="511"/>
                  </a:lnTo>
                  <a:lnTo>
                    <a:pt x="186" y="513"/>
                  </a:lnTo>
                  <a:lnTo>
                    <a:pt x="205" y="512"/>
                  </a:lnTo>
                  <a:lnTo>
                    <a:pt x="222" y="507"/>
                  </a:lnTo>
                  <a:lnTo>
                    <a:pt x="238" y="500"/>
                  </a:lnTo>
                  <a:lnTo>
                    <a:pt x="251" y="489"/>
                  </a:lnTo>
                  <a:lnTo>
                    <a:pt x="262" y="476"/>
                  </a:lnTo>
                  <a:lnTo>
                    <a:pt x="268" y="460"/>
                  </a:lnTo>
                  <a:lnTo>
                    <a:pt x="270" y="441"/>
                  </a:lnTo>
                  <a:lnTo>
                    <a:pt x="270" y="397"/>
                  </a:lnTo>
                  <a:lnTo>
                    <a:pt x="220" y="397"/>
                  </a:lnTo>
                  <a:close/>
                  <a:moveTo>
                    <a:pt x="3716" y="217"/>
                  </a:moveTo>
                  <a:lnTo>
                    <a:pt x="3700" y="218"/>
                  </a:lnTo>
                  <a:lnTo>
                    <a:pt x="3684" y="223"/>
                  </a:lnTo>
                  <a:lnTo>
                    <a:pt x="3668" y="231"/>
                  </a:lnTo>
                  <a:lnTo>
                    <a:pt x="3655" y="243"/>
                  </a:lnTo>
                  <a:lnTo>
                    <a:pt x="3645" y="261"/>
                  </a:lnTo>
                  <a:lnTo>
                    <a:pt x="3636" y="284"/>
                  </a:lnTo>
                  <a:lnTo>
                    <a:pt x="3630" y="312"/>
                  </a:lnTo>
                  <a:lnTo>
                    <a:pt x="3800" y="312"/>
                  </a:lnTo>
                  <a:lnTo>
                    <a:pt x="3796" y="286"/>
                  </a:lnTo>
                  <a:lnTo>
                    <a:pt x="3790" y="264"/>
                  </a:lnTo>
                  <a:lnTo>
                    <a:pt x="3782" y="247"/>
                  </a:lnTo>
                  <a:lnTo>
                    <a:pt x="3770" y="234"/>
                  </a:lnTo>
                  <a:lnTo>
                    <a:pt x="3754" y="224"/>
                  </a:lnTo>
                  <a:lnTo>
                    <a:pt x="3737" y="218"/>
                  </a:lnTo>
                  <a:lnTo>
                    <a:pt x="3716" y="217"/>
                  </a:lnTo>
                  <a:close/>
                  <a:moveTo>
                    <a:pt x="1625" y="217"/>
                  </a:moveTo>
                  <a:lnTo>
                    <a:pt x="1608" y="218"/>
                  </a:lnTo>
                  <a:lnTo>
                    <a:pt x="1591" y="223"/>
                  </a:lnTo>
                  <a:lnTo>
                    <a:pt x="1577" y="231"/>
                  </a:lnTo>
                  <a:lnTo>
                    <a:pt x="1564" y="243"/>
                  </a:lnTo>
                  <a:lnTo>
                    <a:pt x="1553" y="261"/>
                  </a:lnTo>
                  <a:lnTo>
                    <a:pt x="1543" y="284"/>
                  </a:lnTo>
                  <a:lnTo>
                    <a:pt x="1537" y="312"/>
                  </a:lnTo>
                  <a:lnTo>
                    <a:pt x="1707" y="312"/>
                  </a:lnTo>
                  <a:lnTo>
                    <a:pt x="1705" y="286"/>
                  </a:lnTo>
                  <a:lnTo>
                    <a:pt x="1699" y="264"/>
                  </a:lnTo>
                  <a:lnTo>
                    <a:pt x="1689" y="247"/>
                  </a:lnTo>
                  <a:lnTo>
                    <a:pt x="1677" y="234"/>
                  </a:lnTo>
                  <a:lnTo>
                    <a:pt x="1662" y="224"/>
                  </a:lnTo>
                  <a:lnTo>
                    <a:pt x="1645" y="218"/>
                  </a:lnTo>
                  <a:lnTo>
                    <a:pt x="1625" y="217"/>
                  </a:lnTo>
                  <a:close/>
                  <a:moveTo>
                    <a:pt x="2708" y="138"/>
                  </a:moveTo>
                  <a:lnTo>
                    <a:pt x="2835" y="138"/>
                  </a:lnTo>
                  <a:lnTo>
                    <a:pt x="2835" y="426"/>
                  </a:lnTo>
                  <a:lnTo>
                    <a:pt x="2837" y="450"/>
                  </a:lnTo>
                  <a:lnTo>
                    <a:pt x="2842" y="469"/>
                  </a:lnTo>
                  <a:lnTo>
                    <a:pt x="2850" y="484"/>
                  </a:lnTo>
                  <a:lnTo>
                    <a:pt x="2863" y="494"/>
                  </a:lnTo>
                  <a:lnTo>
                    <a:pt x="2880" y="500"/>
                  </a:lnTo>
                  <a:lnTo>
                    <a:pt x="2900" y="502"/>
                  </a:lnTo>
                  <a:lnTo>
                    <a:pt x="2918" y="501"/>
                  </a:lnTo>
                  <a:lnTo>
                    <a:pt x="2935" y="495"/>
                  </a:lnTo>
                  <a:lnTo>
                    <a:pt x="2951" y="487"/>
                  </a:lnTo>
                  <a:lnTo>
                    <a:pt x="2962" y="475"/>
                  </a:lnTo>
                  <a:lnTo>
                    <a:pt x="2972" y="459"/>
                  </a:lnTo>
                  <a:lnTo>
                    <a:pt x="2978" y="441"/>
                  </a:lnTo>
                  <a:lnTo>
                    <a:pt x="2980" y="418"/>
                  </a:lnTo>
                  <a:lnTo>
                    <a:pt x="2980" y="138"/>
                  </a:lnTo>
                  <a:lnTo>
                    <a:pt x="3107" y="138"/>
                  </a:lnTo>
                  <a:lnTo>
                    <a:pt x="3107" y="592"/>
                  </a:lnTo>
                  <a:lnTo>
                    <a:pt x="2980" y="592"/>
                  </a:lnTo>
                  <a:lnTo>
                    <a:pt x="2980" y="525"/>
                  </a:lnTo>
                  <a:lnTo>
                    <a:pt x="2970" y="543"/>
                  </a:lnTo>
                  <a:lnTo>
                    <a:pt x="2957" y="559"/>
                  </a:lnTo>
                  <a:lnTo>
                    <a:pt x="2941" y="573"/>
                  </a:lnTo>
                  <a:lnTo>
                    <a:pt x="2922" y="585"/>
                  </a:lnTo>
                  <a:lnTo>
                    <a:pt x="2900" y="594"/>
                  </a:lnTo>
                  <a:lnTo>
                    <a:pt x="2876" y="600"/>
                  </a:lnTo>
                  <a:lnTo>
                    <a:pt x="2849" y="602"/>
                  </a:lnTo>
                  <a:lnTo>
                    <a:pt x="2823" y="600"/>
                  </a:lnTo>
                  <a:lnTo>
                    <a:pt x="2798" y="594"/>
                  </a:lnTo>
                  <a:lnTo>
                    <a:pt x="2776" y="585"/>
                  </a:lnTo>
                  <a:lnTo>
                    <a:pt x="2756" y="572"/>
                  </a:lnTo>
                  <a:lnTo>
                    <a:pt x="2739" y="554"/>
                  </a:lnTo>
                  <a:lnTo>
                    <a:pt x="2726" y="534"/>
                  </a:lnTo>
                  <a:lnTo>
                    <a:pt x="2716" y="508"/>
                  </a:lnTo>
                  <a:lnTo>
                    <a:pt x="2709" y="478"/>
                  </a:lnTo>
                  <a:lnTo>
                    <a:pt x="2708" y="445"/>
                  </a:lnTo>
                  <a:lnTo>
                    <a:pt x="2708" y="138"/>
                  </a:lnTo>
                  <a:close/>
                  <a:moveTo>
                    <a:pt x="3461" y="132"/>
                  </a:moveTo>
                  <a:lnTo>
                    <a:pt x="3461" y="256"/>
                  </a:lnTo>
                  <a:lnTo>
                    <a:pt x="3430" y="258"/>
                  </a:lnTo>
                  <a:lnTo>
                    <a:pt x="3403" y="262"/>
                  </a:lnTo>
                  <a:lnTo>
                    <a:pt x="3379" y="268"/>
                  </a:lnTo>
                  <a:lnTo>
                    <a:pt x="3360" y="279"/>
                  </a:lnTo>
                  <a:lnTo>
                    <a:pt x="3345" y="292"/>
                  </a:lnTo>
                  <a:lnTo>
                    <a:pt x="3334" y="310"/>
                  </a:lnTo>
                  <a:lnTo>
                    <a:pt x="3327" y="332"/>
                  </a:lnTo>
                  <a:lnTo>
                    <a:pt x="3324" y="358"/>
                  </a:lnTo>
                  <a:lnTo>
                    <a:pt x="3324" y="592"/>
                  </a:lnTo>
                  <a:lnTo>
                    <a:pt x="3198" y="592"/>
                  </a:lnTo>
                  <a:lnTo>
                    <a:pt x="3198" y="138"/>
                  </a:lnTo>
                  <a:lnTo>
                    <a:pt x="3324" y="138"/>
                  </a:lnTo>
                  <a:lnTo>
                    <a:pt x="3324" y="220"/>
                  </a:lnTo>
                  <a:lnTo>
                    <a:pt x="3339" y="193"/>
                  </a:lnTo>
                  <a:lnTo>
                    <a:pt x="3357" y="171"/>
                  </a:lnTo>
                  <a:lnTo>
                    <a:pt x="3377" y="153"/>
                  </a:lnTo>
                  <a:lnTo>
                    <a:pt x="3401" y="141"/>
                  </a:lnTo>
                  <a:lnTo>
                    <a:pt x="3430" y="134"/>
                  </a:lnTo>
                  <a:lnTo>
                    <a:pt x="3461" y="132"/>
                  </a:lnTo>
                  <a:close/>
                  <a:moveTo>
                    <a:pt x="3715" y="128"/>
                  </a:moveTo>
                  <a:lnTo>
                    <a:pt x="3746" y="129"/>
                  </a:lnTo>
                  <a:lnTo>
                    <a:pt x="3775" y="134"/>
                  </a:lnTo>
                  <a:lnTo>
                    <a:pt x="3802" y="142"/>
                  </a:lnTo>
                  <a:lnTo>
                    <a:pt x="3827" y="154"/>
                  </a:lnTo>
                  <a:lnTo>
                    <a:pt x="3850" y="170"/>
                  </a:lnTo>
                  <a:lnTo>
                    <a:pt x="3872" y="188"/>
                  </a:lnTo>
                  <a:lnTo>
                    <a:pt x="3888" y="211"/>
                  </a:lnTo>
                  <a:lnTo>
                    <a:pt x="3903" y="237"/>
                  </a:lnTo>
                  <a:lnTo>
                    <a:pt x="3913" y="268"/>
                  </a:lnTo>
                  <a:lnTo>
                    <a:pt x="3920" y="303"/>
                  </a:lnTo>
                  <a:lnTo>
                    <a:pt x="3923" y="342"/>
                  </a:lnTo>
                  <a:lnTo>
                    <a:pt x="3923" y="397"/>
                  </a:lnTo>
                  <a:lnTo>
                    <a:pt x="3628" y="397"/>
                  </a:lnTo>
                  <a:lnTo>
                    <a:pt x="3631" y="424"/>
                  </a:lnTo>
                  <a:lnTo>
                    <a:pt x="3637" y="448"/>
                  </a:lnTo>
                  <a:lnTo>
                    <a:pt x="3646" y="468"/>
                  </a:lnTo>
                  <a:lnTo>
                    <a:pt x="3657" y="483"/>
                  </a:lnTo>
                  <a:lnTo>
                    <a:pt x="3670" y="495"/>
                  </a:lnTo>
                  <a:lnTo>
                    <a:pt x="3685" y="504"/>
                  </a:lnTo>
                  <a:lnTo>
                    <a:pt x="3703" y="508"/>
                  </a:lnTo>
                  <a:lnTo>
                    <a:pt x="3722" y="510"/>
                  </a:lnTo>
                  <a:lnTo>
                    <a:pt x="3745" y="507"/>
                  </a:lnTo>
                  <a:lnTo>
                    <a:pt x="3764" y="501"/>
                  </a:lnTo>
                  <a:lnTo>
                    <a:pt x="3780" y="493"/>
                  </a:lnTo>
                  <a:lnTo>
                    <a:pt x="3791" y="481"/>
                  </a:lnTo>
                  <a:lnTo>
                    <a:pt x="3800" y="466"/>
                  </a:lnTo>
                  <a:lnTo>
                    <a:pt x="3806" y="451"/>
                  </a:lnTo>
                  <a:lnTo>
                    <a:pt x="3923" y="451"/>
                  </a:lnTo>
                  <a:lnTo>
                    <a:pt x="3916" y="478"/>
                  </a:lnTo>
                  <a:lnTo>
                    <a:pt x="3905" y="504"/>
                  </a:lnTo>
                  <a:lnTo>
                    <a:pt x="3891" y="528"/>
                  </a:lnTo>
                  <a:lnTo>
                    <a:pt x="3872" y="549"/>
                  </a:lnTo>
                  <a:lnTo>
                    <a:pt x="3849" y="567"/>
                  </a:lnTo>
                  <a:lnTo>
                    <a:pt x="3823" y="582"/>
                  </a:lnTo>
                  <a:lnTo>
                    <a:pt x="3791" y="592"/>
                  </a:lnTo>
                  <a:lnTo>
                    <a:pt x="3758" y="600"/>
                  </a:lnTo>
                  <a:lnTo>
                    <a:pt x="3720" y="602"/>
                  </a:lnTo>
                  <a:lnTo>
                    <a:pt x="3685" y="600"/>
                  </a:lnTo>
                  <a:lnTo>
                    <a:pt x="3653" y="594"/>
                  </a:lnTo>
                  <a:lnTo>
                    <a:pt x="3623" y="584"/>
                  </a:lnTo>
                  <a:lnTo>
                    <a:pt x="3597" y="571"/>
                  </a:lnTo>
                  <a:lnTo>
                    <a:pt x="3572" y="554"/>
                  </a:lnTo>
                  <a:lnTo>
                    <a:pt x="3551" y="532"/>
                  </a:lnTo>
                  <a:lnTo>
                    <a:pt x="3533" y="508"/>
                  </a:lnTo>
                  <a:lnTo>
                    <a:pt x="3519" y="480"/>
                  </a:lnTo>
                  <a:lnTo>
                    <a:pt x="3508" y="447"/>
                  </a:lnTo>
                  <a:lnTo>
                    <a:pt x="3502" y="411"/>
                  </a:lnTo>
                  <a:lnTo>
                    <a:pt x="3500" y="372"/>
                  </a:lnTo>
                  <a:lnTo>
                    <a:pt x="3500" y="363"/>
                  </a:lnTo>
                  <a:lnTo>
                    <a:pt x="3502" y="324"/>
                  </a:lnTo>
                  <a:lnTo>
                    <a:pt x="3510" y="288"/>
                  </a:lnTo>
                  <a:lnTo>
                    <a:pt x="3520" y="255"/>
                  </a:lnTo>
                  <a:lnTo>
                    <a:pt x="3535" y="225"/>
                  </a:lnTo>
                  <a:lnTo>
                    <a:pt x="3553" y="200"/>
                  </a:lnTo>
                  <a:lnTo>
                    <a:pt x="3573" y="178"/>
                  </a:lnTo>
                  <a:lnTo>
                    <a:pt x="3597" y="160"/>
                  </a:lnTo>
                  <a:lnTo>
                    <a:pt x="3624" y="146"/>
                  </a:lnTo>
                  <a:lnTo>
                    <a:pt x="3653" y="136"/>
                  </a:lnTo>
                  <a:lnTo>
                    <a:pt x="3683" y="130"/>
                  </a:lnTo>
                  <a:lnTo>
                    <a:pt x="3715" y="128"/>
                  </a:lnTo>
                  <a:close/>
                  <a:moveTo>
                    <a:pt x="2170" y="128"/>
                  </a:moveTo>
                  <a:lnTo>
                    <a:pt x="2197" y="129"/>
                  </a:lnTo>
                  <a:lnTo>
                    <a:pt x="2222" y="135"/>
                  </a:lnTo>
                  <a:lnTo>
                    <a:pt x="2243" y="145"/>
                  </a:lnTo>
                  <a:lnTo>
                    <a:pt x="2261" y="158"/>
                  </a:lnTo>
                  <a:lnTo>
                    <a:pt x="2278" y="176"/>
                  </a:lnTo>
                  <a:lnTo>
                    <a:pt x="2291" y="198"/>
                  </a:lnTo>
                  <a:lnTo>
                    <a:pt x="2300" y="223"/>
                  </a:lnTo>
                  <a:lnTo>
                    <a:pt x="2305" y="253"/>
                  </a:lnTo>
                  <a:lnTo>
                    <a:pt x="2308" y="288"/>
                  </a:lnTo>
                  <a:lnTo>
                    <a:pt x="2308" y="592"/>
                  </a:lnTo>
                  <a:lnTo>
                    <a:pt x="2181" y="592"/>
                  </a:lnTo>
                  <a:lnTo>
                    <a:pt x="2181" y="307"/>
                  </a:lnTo>
                  <a:lnTo>
                    <a:pt x="2180" y="283"/>
                  </a:lnTo>
                  <a:lnTo>
                    <a:pt x="2174" y="264"/>
                  </a:lnTo>
                  <a:lnTo>
                    <a:pt x="2165" y="249"/>
                  </a:lnTo>
                  <a:lnTo>
                    <a:pt x="2151" y="238"/>
                  </a:lnTo>
                  <a:lnTo>
                    <a:pt x="2135" y="232"/>
                  </a:lnTo>
                  <a:lnTo>
                    <a:pt x="2114" y="230"/>
                  </a:lnTo>
                  <a:lnTo>
                    <a:pt x="2095" y="232"/>
                  </a:lnTo>
                  <a:lnTo>
                    <a:pt x="2079" y="237"/>
                  </a:lnTo>
                  <a:lnTo>
                    <a:pt x="2064" y="246"/>
                  </a:lnTo>
                  <a:lnTo>
                    <a:pt x="2052" y="258"/>
                  </a:lnTo>
                  <a:lnTo>
                    <a:pt x="2043" y="273"/>
                  </a:lnTo>
                  <a:lnTo>
                    <a:pt x="2037" y="292"/>
                  </a:lnTo>
                  <a:lnTo>
                    <a:pt x="2034" y="315"/>
                  </a:lnTo>
                  <a:lnTo>
                    <a:pt x="2034" y="592"/>
                  </a:lnTo>
                  <a:lnTo>
                    <a:pt x="1908" y="592"/>
                  </a:lnTo>
                  <a:lnTo>
                    <a:pt x="1908" y="138"/>
                  </a:lnTo>
                  <a:lnTo>
                    <a:pt x="2034" y="138"/>
                  </a:lnTo>
                  <a:lnTo>
                    <a:pt x="2034" y="205"/>
                  </a:lnTo>
                  <a:lnTo>
                    <a:pt x="2045" y="188"/>
                  </a:lnTo>
                  <a:lnTo>
                    <a:pt x="2059" y="171"/>
                  </a:lnTo>
                  <a:lnTo>
                    <a:pt x="2076" y="157"/>
                  </a:lnTo>
                  <a:lnTo>
                    <a:pt x="2095" y="145"/>
                  </a:lnTo>
                  <a:lnTo>
                    <a:pt x="2118" y="136"/>
                  </a:lnTo>
                  <a:lnTo>
                    <a:pt x="2143" y="130"/>
                  </a:lnTo>
                  <a:lnTo>
                    <a:pt x="2170" y="128"/>
                  </a:lnTo>
                  <a:close/>
                  <a:moveTo>
                    <a:pt x="1623" y="128"/>
                  </a:moveTo>
                  <a:lnTo>
                    <a:pt x="1653" y="129"/>
                  </a:lnTo>
                  <a:lnTo>
                    <a:pt x="1682" y="134"/>
                  </a:lnTo>
                  <a:lnTo>
                    <a:pt x="1709" y="142"/>
                  </a:lnTo>
                  <a:lnTo>
                    <a:pt x="1736" y="154"/>
                  </a:lnTo>
                  <a:lnTo>
                    <a:pt x="1758" y="170"/>
                  </a:lnTo>
                  <a:lnTo>
                    <a:pt x="1779" y="188"/>
                  </a:lnTo>
                  <a:lnTo>
                    <a:pt x="1797" y="211"/>
                  </a:lnTo>
                  <a:lnTo>
                    <a:pt x="1811" y="237"/>
                  </a:lnTo>
                  <a:lnTo>
                    <a:pt x="1822" y="268"/>
                  </a:lnTo>
                  <a:lnTo>
                    <a:pt x="1828" y="303"/>
                  </a:lnTo>
                  <a:lnTo>
                    <a:pt x="1830" y="342"/>
                  </a:lnTo>
                  <a:lnTo>
                    <a:pt x="1830" y="397"/>
                  </a:lnTo>
                  <a:lnTo>
                    <a:pt x="1536" y="397"/>
                  </a:lnTo>
                  <a:lnTo>
                    <a:pt x="1540" y="424"/>
                  </a:lnTo>
                  <a:lnTo>
                    <a:pt x="1546" y="448"/>
                  </a:lnTo>
                  <a:lnTo>
                    <a:pt x="1554" y="468"/>
                  </a:lnTo>
                  <a:lnTo>
                    <a:pt x="1565" y="483"/>
                  </a:lnTo>
                  <a:lnTo>
                    <a:pt x="1578" y="495"/>
                  </a:lnTo>
                  <a:lnTo>
                    <a:pt x="1594" y="504"/>
                  </a:lnTo>
                  <a:lnTo>
                    <a:pt x="1610" y="508"/>
                  </a:lnTo>
                  <a:lnTo>
                    <a:pt x="1631" y="510"/>
                  </a:lnTo>
                  <a:lnTo>
                    <a:pt x="1652" y="507"/>
                  </a:lnTo>
                  <a:lnTo>
                    <a:pt x="1671" y="501"/>
                  </a:lnTo>
                  <a:lnTo>
                    <a:pt x="1687" y="493"/>
                  </a:lnTo>
                  <a:lnTo>
                    <a:pt x="1699" y="481"/>
                  </a:lnTo>
                  <a:lnTo>
                    <a:pt x="1707" y="466"/>
                  </a:lnTo>
                  <a:lnTo>
                    <a:pt x="1713" y="451"/>
                  </a:lnTo>
                  <a:lnTo>
                    <a:pt x="1830" y="451"/>
                  </a:lnTo>
                  <a:lnTo>
                    <a:pt x="1823" y="478"/>
                  </a:lnTo>
                  <a:lnTo>
                    <a:pt x="1812" y="504"/>
                  </a:lnTo>
                  <a:lnTo>
                    <a:pt x="1798" y="528"/>
                  </a:lnTo>
                  <a:lnTo>
                    <a:pt x="1779" y="549"/>
                  </a:lnTo>
                  <a:lnTo>
                    <a:pt x="1756" y="567"/>
                  </a:lnTo>
                  <a:lnTo>
                    <a:pt x="1730" y="582"/>
                  </a:lnTo>
                  <a:lnTo>
                    <a:pt x="1700" y="592"/>
                  </a:lnTo>
                  <a:lnTo>
                    <a:pt x="1665" y="600"/>
                  </a:lnTo>
                  <a:lnTo>
                    <a:pt x="1628" y="602"/>
                  </a:lnTo>
                  <a:lnTo>
                    <a:pt x="1594" y="600"/>
                  </a:lnTo>
                  <a:lnTo>
                    <a:pt x="1561" y="594"/>
                  </a:lnTo>
                  <a:lnTo>
                    <a:pt x="1531" y="584"/>
                  </a:lnTo>
                  <a:lnTo>
                    <a:pt x="1504" y="571"/>
                  </a:lnTo>
                  <a:lnTo>
                    <a:pt x="1480" y="554"/>
                  </a:lnTo>
                  <a:lnTo>
                    <a:pt x="1459" y="532"/>
                  </a:lnTo>
                  <a:lnTo>
                    <a:pt x="1441" y="508"/>
                  </a:lnTo>
                  <a:lnTo>
                    <a:pt x="1426" y="480"/>
                  </a:lnTo>
                  <a:lnTo>
                    <a:pt x="1417" y="447"/>
                  </a:lnTo>
                  <a:lnTo>
                    <a:pt x="1410" y="411"/>
                  </a:lnTo>
                  <a:lnTo>
                    <a:pt x="1408" y="372"/>
                  </a:lnTo>
                  <a:lnTo>
                    <a:pt x="1408" y="363"/>
                  </a:lnTo>
                  <a:lnTo>
                    <a:pt x="1411" y="324"/>
                  </a:lnTo>
                  <a:lnTo>
                    <a:pt x="1417" y="288"/>
                  </a:lnTo>
                  <a:lnTo>
                    <a:pt x="1427" y="255"/>
                  </a:lnTo>
                  <a:lnTo>
                    <a:pt x="1442" y="225"/>
                  </a:lnTo>
                  <a:lnTo>
                    <a:pt x="1460" y="200"/>
                  </a:lnTo>
                  <a:lnTo>
                    <a:pt x="1481" y="178"/>
                  </a:lnTo>
                  <a:lnTo>
                    <a:pt x="1505" y="160"/>
                  </a:lnTo>
                  <a:lnTo>
                    <a:pt x="1531" y="146"/>
                  </a:lnTo>
                  <a:lnTo>
                    <a:pt x="1560" y="136"/>
                  </a:lnTo>
                  <a:lnTo>
                    <a:pt x="1591" y="130"/>
                  </a:lnTo>
                  <a:lnTo>
                    <a:pt x="1623" y="128"/>
                  </a:lnTo>
                  <a:close/>
                  <a:moveTo>
                    <a:pt x="1154" y="128"/>
                  </a:moveTo>
                  <a:lnTo>
                    <a:pt x="1185" y="129"/>
                  </a:lnTo>
                  <a:lnTo>
                    <a:pt x="1214" y="134"/>
                  </a:lnTo>
                  <a:lnTo>
                    <a:pt x="1240" y="142"/>
                  </a:lnTo>
                  <a:lnTo>
                    <a:pt x="1265" y="154"/>
                  </a:lnTo>
                  <a:lnTo>
                    <a:pt x="1288" y="169"/>
                  </a:lnTo>
                  <a:lnTo>
                    <a:pt x="1308" y="188"/>
                  </a:lnTo>
                  <a:lnTo>
                    <a:pt x="1325" y="210"/>
                  </a:lnTo>
                  <a:lnTo>
                    <a:pt x="1338" y="236"/>
                  </a:lnTo>
                  <a:lnTo>
                    <a:pt x="1347" y="266"/>
                  </a:lnTo>
                  <a:lnTo>
                    <a:pt x="1352" y="300"/>
                  </a:lnTo>
                  <a:lnTo>
                    <a:pt x="1232" y="300"/>
                  </a:lnTo>
                  <a:lnTo>
                    <a:pt x="1226" y="278"/>
                  </a:lnTo>
                  <a:lnTo>
                    <a:pt x="1218" y="260"/>
                  </a:lnTo>
                  <a:lnTo>
                    <a:pt x="1208" y="246"/>
                  </a:lnTo>
                  <a:lnTo>
                    <a:pt x="1195" y="235"/>
                  </a:lnTo>
                  <a:lnTo>
                    <a:pt x="1177" y="229"/>
                  </a:lnTo>
                  <a:lnTo>
                    <a:pt x="1156" y="226"/>
                  </a:lnTo>
                  <a:lnTo>
                    <a:pt x="1137" y="228"/>
                  </a:lnTo>
                  <a:lnTo>
                    <a:pt x="1120" y="235"/>
                  </a:lnTo>
                  <a:lnTo>
                    <a:pt x="1105" y="244"/>
                  </a:lnTo>
                  <a:lnTo>
                    <a:pt x="1092" y="259"/>
                  </a:lnTo>
                  <a:lnTo>
                    <a:pt x="1081" y="277"/>
                  </a:lnTo>
                  <a:lnTo>
                    <a:pt x="1073" y="300"/>
                  </a:lnTo>
                  <a:lnTo>
                    <a:pt x="1068" y="327"/>
                  </a:lnTo>
                  <a:lnTo>
                    <a:pt x="1066" y="358"/>
                  </a:lnTo>
                  <a:lnTo>
                    <a:pt x="1066" y="372"/>
                  </a:lnTo>
                  <a:lnTo>
                    <a:pt x="1068" y="404"/>
                  </a:lnTo>
                  <a:lnTo>
                    <a:pt x="1073" y="432"/>
                  </a:lnTo>
                  <a:lnTo>
                    <a:pt x="1080" y="456"/>
                  </a:lnTo>
                  <a:lnTo>
                    <a:pt x="1089" y="474"/>
                  </a:lnTo>
                  <a:lnTo>
                    <a:pt x="1103" y="488"/>
                  </a:lnTo>
                  <a:lnTo>
                    <a:pt x="1118" y="498"/>
                  </a:lnTo>
                  <a:lnTo>
                    <a:pt x="1137" y="504"/>
                  </a:lnTo>
                  <a:lnTo>
                    <a:pt x="1158" y="506"/>
                  </a:lnTo>
                  <a:lnTo>
                    <a:pt x="1178" y="504"/>
                  </a:lnTo>
                  <a:lnTo>
                    <a:pt x="1197" y="496"/>
                  </a:lnTo>
                  <a:lnTo>
                    <a:pt x="1212" y="483"/>
                  </a:lnTo>
                  <a:lnTo>
                    <a:pt x="1226" y="468"/>
                  </a:lnTo>
                  <a:lnTo>
                    <a:pt x="1234" y="447"/>
                  </a:lnTo>
                  <a:lnTo>
                    <a:pt x="1240" y="424"/>
                  </a:lnTo>
                  <a:lnTo>
                    <a:pt x="1355" y="424"/>
                  </a:lnTo>
                  <a:lnTo>
                    <a:pt x="1350" y="458"/>
                  </a:lnTo>
                  <a:lnTo>
                    <a:pt x="1340" y="488"/>
                  </a:lnTo>
                  <a:lnTo>
                    <a:pt x="1326" y="517"/>
                  </a:lnTo>
                  <a:lnTo>
                    <a:pt x="1308" y="541"/>
                  </a:lnTo>
                  <a:lnTo>
                    <a:pt x="1285" y="561"/>
                  </a:lnTo>
                  <a:lnTo>
                    <a:pt x="1258" y="579"/>
                  </a:lnTo>
                  <a:lnTo>
                    <a:pt x="1228" y="591"/>
                  </a:lnTo>
                  <a:lnTo>
                    <a:pt x="1192" y="598"/>
                  </a:lnTo>
                  <a:lnTo>
                    <a:pt x="1154" y="602"/>
                  </a:lnTo>
                  <a:lnTo>
                    <a:pt x="1120" y="600"/>
                  </a:lnTo>
                  <a:lnTo>
                    <a:pt x="1088" y="594"/>
                  </a:lnTo>
                  <a:lnTo>
                    <a:pt x="1060" y="584"/>
                  </a:lnTo>
                  <a:lnTo>
                    <a:pt x="1033" y="571"/>
                  </a:lnTo>
                  <a:lnTo>
                    <a:pt x="1009" y="553"/>
                  </a:lnTo>
                  <a:lnTo>
                    <a:pt x="988" y="532"/>
                  </a:lnTo>
                  <a:lnTo>
                    <a:pt x="970" y="507"/>
                  </a:lnTo>
                  <a:lnTo>
                    <a:pt x="957" y="478"/>
                  </a:lnTo>
                  <a:lnTo>
                    <a:pt x="946" y="446"/>
                  </a:lnTo>
                  <a:lnTo>
                    <a:pt x="939" y="410"/>
                  </a:lnTo>
                  <a:lnTo>
                    <a:pt x="938" y="369"/>
                  </a:lnTo>
                  <a:lnTo>
                    <a:pt x="938" y="363"/>
                  </a:lnTo>
                  <a:lnTo>
                    <a:pt x="939" y="324"/>
                  </a:lnTo>
                  <a:lnTo>
                    <a:pt x="946" y="286"/>
                  </a:lnTo>
                  <a:lnTo>
                    <a:pt x="957" y="254"/>
                  </a:lnTo>
                  <a:lnTo>
                    <a:pt x="972" y="225"/>
                  </a:lnTo>
                  <a:lnTo>
                    <a:pt x="990" y="199"/>
                  </a:lnTo>
                  <a:lnTo>
                    <a:pt x="1012" y="177"/>
                  </a:lnTo>
                  <a:lnTo>
                    <a:pt x="1036" y="160"/>
                  </a:lnTo>
                  <a:lnTo>
                    <a:pt x="1063" y="146"/>
                  </a:lnTo>
                  <a:lnTo>
                    <a:pt x="1092" y="136"/>
                  </a:lnTo>
                  <a:lnTo>
                    <a:pt x="1122" y="130"/>
                  </a:lnTo>
                  <a:lnTo>
                    <a:pt x="1154" y="128"/>
                  </a:lnTo>
                  <a:close/>
                  <a:moveTo>
                    <a:pt x="683" y="128"/>
                  </a:moveTo>
                  <a:lnTo>
                    <a:pt x="714" y="129"/>
                  </a:lnTo>
                  <a:lnTo>
                    <a:pt x="743" y="134"/>
                  </a:lnTo>
                  <a:lnTo>
                    <a:pt x="769" y="142"/>
                  </a:lnTo>
                  <a:lnTo>
                    <a:pt x="794" y="154"/>
                  </a:lnTo>
                  <a:lnTo>
                    <a:pt x="817" y="169"/>
                  </a:lnTo>
                  <a:lnTo>
                    <a:pt x="837" y="188"/>
                  </a:lnTo>
                  <a:lnTo>
                    <a:pt x="854" y="210"/>
                  </a:lnTo>
                  <a:lnTo>
                    <a:pt x="867" y="236"/>
                  </a:lnTo>
                  <a:lnTo>
                    <a:pt x="877" y="266"/>
                  </a:lnTo>
                  <a:lnTo>
                    <a:pt x="882" y="300"/>
                  </a:lnTo>
                  <a:lnTo>
                    <a:pt x="761" y="300"/>
                  </a:lnTo>
                  <a:lnTo>
                    <a:pt x="755" y="278"/>
                  </a:lnTo>
                  <a:lnTo>
                    <a:pt x="748" y="260"/>
                  </a:lnTo>
                  <a:lnTo>
                    <a:pt x="737" y="246"/>
                  </a:lnTo>
                  <a:lnTo>
                    <a:pt x="724" y="235"/>
                  </a:lnTo>
                  <a:lnTo>
                    <a:pt x="706" y="229"/>
                  </a:lnTo>
                  <a:lnTo>
                    <a:pt x="686" y="226"/>
                  </a:lnTo>
                  <a:lnTo>
                    <a:pt x="667" y="228"/>
                  </a:lnTo>
                  <a:lnTo>
                    <a:pt x="650" y="235"/>
                  </a:lnTo>
                  <a:lnTo>
                    <a:pt x="634" y="244"/>
                  </a:lnTo>
                  <a:lnTo>
                    <a:pt x="621" y="259"/>
                  </a:lnTo>
                  <a:lnTo>
                    <a:pt x="610" y="277"/>
                  </a:lnTo>
                  <a:lnTo>
                    <a:pt x="602" y="300"/>
                  </a:lnTo>
                  <a:lnTo>
                    <a:pt x="597" y="327"/>
                  </a:lnTo>
                  <a:lnTo>
                    <a:pt x="595" y="358"/>
                  </a:lnTo>
                  <a:lnTo>
                    <a:pt x="595" y="372"/>
                  </a:lnTo>
                  <a:lnTo>
                    <a:pt x="597" y="404"/>
                  </a:lnTo>
                  <a:lnTo>
                    <a:pt x="601" y="432"/>
                  </a:lnTo>
                  <a:lnTo>
                    <a:pt x="609" y="456"/>
                  </a:lnTo>
                  <a:lnTo>
                    <a:pt x="619" y="474"/>
                  </a:lnTo>
                  <a:lnTo>
                    <a:pt x="632" y="488"/>
                  </a:lnTo>
                  <a:lnTo>
                    <a:pt x="647" y="498"/>
                  </a:lnTo>
                  <a:lnTo>
                    <a:pt x="667" y="504"/>
                  </a:lnTo>
                  <a:lnTo>
                    <a:pt x="687" y="506"/>
                  </a:lnTo>
                  <a:lnTo>
                    <a:pt x="707" y="504"/>
                  </a:lnTo>
                  <a:lnTo>
                    <a:pt x="726" y="496"/>
                  </a:lnTo>
                  <a:lnTo>
                    <a:pt x="742" y="483"/>
                  </a:lnTo>
                  <a:lnTo>
                    <a:pt x="755" y="468"/>
                  </a:lnTo>
                  <a:lnTo>
                    <a:pt x="763" y="447"/>
                  </a:lnTo>
                  <a:lnTo>
                    <a:pt x="769" y="424"/>
                  </a:lnTo>
                  <a:lnTo>
                    <a:pt x="884" y="424"/>
                  </a:lnTo>
                  <a:lnTo>
                    <a:pt x="879" y="458"/>
                  </a:lnTo>
                  <a:lnTo>
                    <a:pt x="870" y="488"/>
                  </a:lnTo>
                  <a:lnTo>
                    <a:pt x="855" y="517"/>
                  </a:lnTo>
                  <a:lnTo>
                    <a:pt x="837" y="541"/>
                  </a:lnTo>
                  <a:lnTo>
                    <a:pt x="815" y="561"/>
                  </a:lnTo>
                  <a:lnTo>
                    <a:pt x="787" y="579"/>
                  </a:lnTo>
                  <a:lnTo>
                    <a:pt x="756" y="591"/>
                  </a:lnTo>
                  <a:lnTo>
                    <a:pt x="722" y="598"/>
                  </a:lnTo>
                  <a:lnTo>
                    <a:pt x="683" y="602"/>
                  </a:lnTo>
                  <a:lnTo>
                    <a:pt x="650" y="600"/>
                  </a:lnTo>
                  <a:lnTo>
                    <a:pt x="618" y="594"/>
                  </a:lnTo>
                  <a:lnTo>
                    <a:pt x="589" y="584"/>
                  </a:lnTo>
                  <a:lnTo>
                    <a:pt x="563" y="571"/>
                  </a:lnTo>
                  <a:lnTo>
                    <a:pt x="539" y="553"/>
                  </a:lnTo>
                  <a:lnTo>
                    <a:pt x="517" y="532"/>
                  </a:lnTo>
                  <a:lnTo>
                    <a:pt x="499" y="507"/>
                  </a:lnTo>
                  <a:lnTo>
                    <a:pt x="485" y="478"/>
                  </a:lnTo>
                  <a:lnTo>
                    <a:pt x="475" y="446"/>
                  </a:lnTo>
                  <a:lnTo>
                    <a:pt x="468" y="410"/>
                  </a:lnTo>
                  <a:lnTo>
                    <a:pt x="466" y="369"/>
                  </a:lnTo>
                  <a:lnTo>
                    <a:pt x="466" y="363"/>
                  </a:lnTo>
                  <a:lnTo>
                    <a:pt x="468" y="324"/>
                  </a:lnTo>
                  <a:lnTo>
                    <a:pt x="475" y="286"/>
                  </a:lnTo>
                  <a:lnTo>
                    <a:pt x="486" y="254"/>
                  </a:lnTo>
                  <a:lnTo>
                    <a:pt x="502" y="225"/>
                  </a:lnTo>
                  <a:lnTo>
                    <a:pt x="520" y="199"/>
                  </a:lnTo>
                  <a:lnTo>
                    <a:pt x="541" y="177"/>
                  </a:lnTo>
                  <a:lnTo>
                    <a:pt x="565" y="160"/>
                  </a:lnTo>
                  <a:lnTo>
                    <a:pt x="591" y="146"/>
                  </a:lnTo>
                  <a:lnTo>
                    <a:pt x="621" y="136"/>
                  </a:lnTo>
                  <a:lnTo>
                    <a:pt x="651" y="130"/>
                  </a:lnTo>
                  <a:lnTo>
                    <a:pt x="683" y="128"/>
                  </a:lnTo>
                  <a:close/>
                  <a:moveTo>
                    <a:pt x="209" y="128"/>
                  </a:moveTo>
                  <a:lnTo>
                    <a:pt x="241" y="129"/>
                  </a:lnTo>
                  <a:lnTo>
                    <a:pt x="271" y="134"/>
                  </a:lnTo>
                  <a:lnTo>
                    <a:pt x="297" y="141"/>
                  </a:lnTo>
                  <a:lnTo>
                    <a:pt x="323" y="152"/>
                  </a:lnTo>
                  <a:lnTo>
                    <a:pt x="344" y="165"/>
                  </a:lnTo>
                  <a:lnTo>
                    <a:pt x="362" y="183"/>
                  </a:lnTo>
                  <a:lnTo>
                    <a:pt x="376" y="204"/>
                  </a:lnTo>
                  <a:lnTo>
                    <a:pt x="387" y="228"/>
                  </a:lnTo>
                  <a:lnTo>
                    <a:pt x="394" y="256"/>
                  </a:lnTo>
                  <a:lnTo>
                    <a:pt x="397" y="288"/>
                  </a:lnTo>
                  <a:lnTo>
                    <a:pt x="397" y="592"/>
                  </a:lnTo>
                  <a:lnTo>
                    <a:pt x="272" y="592"/>
                  </a:lnTo>
                  <a:lnTo>
                    <a:pt x="272" y="540"/>
                  </a:lnTo>
                  <a:lnTo>
                    <a:pt x="260" y="556"/>
                  </a:lnTo>
                  <a:lnTo>
                    <a:pt x="245" y="571"/>
                  </a:lnTo>
                  <a:lnTo>
                    <a:pt x="226" y="583"/>
                  </a:lnTo>
                  <a:lnTo>
                    <a:pt x="203" y="592"/>
                  </a:lnTo>
                  <a:lnTo>
                    <a:pt x="178" y="600"/>
                  </a:lnTo>
                  <a:lnTo>
                    <a:pt x="149" y="602"/>
                  </a:lnTo>
                  <a:lnTo>
                    <a:pt x="122" y="600"/>
                  </a:lnTo>
                  <a:lnTo>
                    <a:pt x="97" y="595"/>
                  </a:lnTo>
                  <a:lnTo>
                    <a:pt x="74" y="588"/>
                  </a:lnTo>
                  <a:lnTo>
                    <a:pt x="54" y="576"/>
                  </a:lnTo>
                  <a:lnTo>
                    <a:pt x="36" y="561"/>
                  </a:lnTo>
                  <a:lnTo>
                    <a:pt x="20" y="543"/>
                  </a:lnTo>
                  <a:lnTo>
                    <a:pt x="10" y="522"/>
                  </a:lnTo>
                  <a:lnTo>
                    <a:pt x="2" y="496"/>
                  </a:lnTo>
                  <a:lnTo>
                    <a:pt x="0" y="468"/>
                  </a:lnTo>
                  <a:lnTo>
                    <a:pt x="0" y="463"/>
                  </a:lnTo>
                  <a:lnTo>
                    <a:pt x="2" y="434"/>
                  </a:lnTo>
                  <a:lnTo>
                    <a:pt x="10" y="409"/>
                  </a:lnTo>
                  <a:lnTo>
                    <a:pt x="20" y="387"/>
                  </a:lnTo>
                  <a:lnTo>
                    <a:pt x="35" y="368"/>
                  </a:lnTo>
                  <a:lnTo>
                    <a:pt x="53" y="352"/>
                  </a:lnTo>
                  <a:lnTo>
                    <a:pt x="74" y="340"/>
                  </a:lnTo>
                  <a:lnTo>
                    <a:pt x="98" y="331"/>
                  </a:lnTo>
                  <a:lnTo>
                    <a:pt x="124" y="322"/>
                  </a:lnTo>
                  <a:lnTo>
                    <a:pt x="153" y="318"/>
                  </a:lnTo>
                  <a:lnTo>
                    <a:pt x="183" y="315"/>
                  </a:lnTo>
                  <a:lnTo>
                    <a:pt x="214" y="314"/>
                  </a:lnTo>
                  <a:lnTo>
                    <a:pt x="270" y="314"/>
                  </a:lnTo>
                  <a:lnTo>
                    <a:pt x="270" y="292"/>
                  </a:lnTo>
                  <a:lnTo>
                    <a:pt x="269" y="271"/>
                  </a:lnTo>
                  <a:lnTo>
                    <a:pt x="263" y="253"/>
                  </a:lnTo>
                  <a:lnTo>
                    <a:pt x="254" y="238"/>
                  </a:lnTo>
                  <a:lnTo>
                    <a:pt x="241" y="228"/>
                  </a:lnTo>
                  <a:lnTo>
                    <a:pt x="225" y="222"/>
                  </a:lnTo>
                  <a:lnTo>
                    <a:pt x="203" y="219"/>
                  </a:lnTo>
                  <a:lnTo>
                    <a:pt x="184" y="222"/>
                  </a:lnTo>
                  <a:lnTo>
                    <a:pt x="167" y="226"/>
                  </a:lnTo>
                  <a:lnTo>
                    <a:pt x="154" y="236"/>
                  </a:lnTo>
                  <a:lnTo>
                    <a:pt x="145" y="248"/>
                  </a:lnTo>
                  <a:lnTo>
                    <a:pt x="139" y="262"/>
                  </a:lnTo>
                  <a:lnTo>
                    <a:pt x="135" y="278"/>
                  </a:lnTo>
                  <a:lnTo>
                    <a:pt x="14" y="278"/>
                  </a:lnTo>
                  <a:lnTo>
                    <a:pt x="19" y="247"/>
                  </a:lnTo>
                  <a:lnTo>
                    <a:pt x="30" y="219"/>
                  </a:lnTo>
                  <a:lnTo>
                    <a:pt x="44" y="194"/>
                  </a:lnTo>
                  <a:lnTo>
                    <a:pt x="63" y="174"/>
                  </a:lnTo>
                  <a:lnTo>
                    <a:pt x="86" y="158"/>
                  </a:lnTo>
                  <a:lnTo>
                    <a:pt x="113" y="145"/>
                  </a:lnTo>
                  <a:lnTo>
                    <a:pt x="142" y="135"/>
                  </a:lnTo>
                  <a:lnTo>
                    <a:pt x="174" y="129"/>
                  </a:lnTo>
                  <a:lnTo>
                    <a:pt x="209" y="128"/>
                  </a:lnTo>
                  <a:close/>
                  <a:moveTo>
                    <a:pt x="2544" y="0"/>
                  </a:moveTo>
                  <a:lnTo>
                    <a:pt x="2544" y="138"/>
                  </a:lnTo>
                  <a:lnTo>
                    <a:pt x="2630" y="138"/>
                  </a:lnTo>
                  <a:lnTo>
                    <a:pt x="2630" y="232"/>
                  </a:lnTo>
                  <a:lnTo>
                    <a:pt x="2544" y="232"/>
                  </a:lnTo>
                  <a:lnTo>
                    <a:pt x="2544" y="447"/>
                  </a:lnTo>
                  <a:lnTo>
                    <a:pt x="2546" y="466"/>
                  </a:lnTo>
                  <a:lnTo>
                    <a:pt x="2552" y="480"/>
                  </a:lnTo>
                  <a:lnTo>
                    <a:pt x="2560" y="489"/>
                  </a:lnTo>
                  <a:lnTo>
                    <a:pt x="2573" y="495"/>
                  </a:lnTo>
                  <a:lnTo>
                    <a:pt x="2589" y="498"/>
                  </a:lnTo>
                  <a:lnTo>
                    <a:pt x="2605" y="496"/>
                  </a:lnTo>
                  <a:lnTo>
                    <a:pt x="2621" y="494"/>
                  </a:lnTo>
                  <a:lnTo>
                    <a:pt x="2633" y="489"/>
                  </a:lnTo>
                  <a:lnTo>
                    <a:pt x="2633" y="589"/>
                  </a:lnTo>
                  <a:lnTo>
                    <a:pt x="2615" y="594"/>
                  </a:lnTo>
                  <a:lnTo>
                    <a:pt x="2591" y="597"/>
                  </a:lnTo>
                  <a:lnTo>
                    <a:pt x="2562" y="598"/>
                  </a:lnTo>
                  <a:lnTo>
                    <a:pt x="2528" y="596"/>
                  </a:lnTo>
                  <a:lnTo>
                    <a:pt x="2498" y="590"/>
                  </a:lnTo>
                  <a:lnTo>
                    <a:pt x="2473" y="579"/>
                  </a:lnTo>
                  <a:lnTo>
                    <a:pt x="2452" y="564"/>
                  </a:lnTo>
                  <a:lnTo>
                    <a:pt x="2437" y="544"/>
                  </a:lnTo>
                  <a:lnTo>
                    <a:pt x="2426" y="522"/>
                  </a:lnTo>
                  <a:lnTo>
                    <a:pt x="2419" y="493"/>
                  </a:lnTo>
                  <a:lnTo>
                    <a:pt x="2417" y="460"/>
                  </a:lnTo>
                  <a:lnTo>
                    <a:pt x="2417" y="232"/>
                  </a:lnTo>
                  <a:lnTo>
                    <a:pt x="2364" y="232"/>
                  </a:lnTo>
                  <a:lnTo>
                    <a:pt x="2364" y="138"/>
                  </a:lnTo>
                  <a:lnTo>
                    <a:pt x="2417" y="138"/>
                  </a:lnTo>
                  <a:lnTo>
                    <a:pt x="2417" y="52"/>
                  </a:lnTo>
                  <a:lnTo>
                    <a:pt x="2544" y="0"/>
                  </a:lnTo>
                  <a:close/>
                </a:path>
              </a:pathLst>
            </a:custGeom>
            <a:solidFill>
              <a:schemeClr val="tx1"/>
            </a:solidFill>
            <a:ln w="0">
              <a:noFill/>
              <a:prstDash val="solid"/>
              <a:round/>
              <a:headEnd/>
              <a:tailEnd/>
            </a:ln>
          </p:spPr>
          <p:txBody>
            <a:bodyPr vert="horz" wrap="square" lIns="56650" tIns="28325" rIns="56650" bIns="28325" numCol="1" anchor="t" anchorCtr="0" compatLnSpc="1">
              <a:prstTxWarp prst="textNoShape">
                <a:avLst/>
              </a:prstTxWarp>
            </a:bodyPr>
            <a:lstStyle/>
            <a:p>
              <a:pPr defTabSz="424853"/>
              <a:endParaRPr lang="en-US" sz="836" kern="0">
                <a:solidFill>
                  <a:sysClr val="windowText" lastClr="000000"/>
                </a:solidFill>
              </a:endParaRPr>
            </a:p>
          </p:txBody>
        </p:sp>
      </p:grpSp>
      <p:sp>
        <p:nvSpPr>
          <p:cNvPr id="27" name="Parallelogram 26"/>
          <p:cNvSpPr/>
          <p:nvPr userDrawn="1"/>
        </p:nvSpPr>
        <p:spPr>
          <a:xfrm rot="5400000" flipH="1">
            <a:off x="351244" y="2310238"/>
            <a:ext cx="4173602" cy="4921922"/>
          </a:xfrm>
          <a:prstGeom prst="parallelogram">
            <a:avLst>
              <a:gd name="adj" fmla="val 63990"/>
            </a:avLst>
          </a:prstGeom>
          <a:gradFill flip="none" rotWithShape="1">
            <a:gsLst>
              <a:gs pos="0">
                <a:srgbClr val="00FF00"/>
              </a:gs>
              <a:gs pos="87000">
                <a:srgbClr val="006B0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9" name="Title 1"/>
          <p:cNvSpPr>
            <a:spLocks noGrp="1"/>
          </p:cNvSpPr>
          <p:nvPr userDrawn="1">
            <p:ph type="ctrTitle" hasCustomPrompt="1"/>
          </p:nvPr>
        </p:nvSpPr>
        <p:spPr>
          <a:xfrm>
            <a:off x="285751" y="3967988"/>
            <a:ext cx="5519858" cy="1984248"/>
          </a:xfrm>
        </p:spPr>
        <p:txBody>
          <a:bodyPr lIns="0" tIns="0" rIns="0" bIns="0" anchor="b" anchorCtr="0">
            <a:noAutofit/>
          </a:bodyPr>
          <a:lstStyle>
            <a:lvl1pPr algn="l">
              <a:lnSpc>
                <a:spcPct val="80000"/>
              </a:lnSpc>
              <a:defRPr sz="6000">
                <a:solidFill>
                  <a:schemeClr val="tx1"/>
                </a:solidFill>
              </a:defRPr>
            </a:lvl1pPr>
          </a:lstStyle>
          <a:p>
            <a:r>
              <a:rPr lang="en-US" dirty="0"/>
              <a:t>Click to edit title</a:t>
            </a:r>
          </a:p>
        </p:txBody>
      </p:sp>
      <p:sp>
        <p:nvSpPr>
          <p:cNvPr id="30" name="Text Placeholder 3"/>
          <p:cNvSpPr>
            <a:spLocks noGrp="1"/>
          </p:cNvSpPr>
          <p:nvPr userDrawn="1">
            <p:ph type="body" sz="quarter" idx="10" hasCustomPrompt="1"/>
          </p:nvPr>
        </p:nvSpPr>
        <p:spPr>
          <a:xfrm>
            <a:off x="285750" y="6098414"/>
            <a:ext cx="5519724" cy="549275"/>
          </a:xfrm>
        </p:spPr>
        <p:txBody>
          <a:bodyPr lIns="0" tIns="0" rIns="0" bIns="0">
            <a:normAutofit/>
          </a:bodyPr>
          <a:lstStyle>
            <a:lvl1pPr algn="l">
              <a:defRPr sz="2100" b="1" cap="all" baseline="0">
                <a:solidFill>
                  <a:schemeClr val="tx1"/>
                </a:solidFill>
                <a:latin typeface="+mj-lt"/>
              </a:defRPr>
            </a:lvl1pPr>
          </a:lstStyle>
          <a:p>
            <a:pPr lvl="0"/>
            <a:r>
              <a:rPr lang="en-US" dirty="0"/>
              <a:t>Click to edit subtitle</a:t>
            </a:r>
          </a:p>
        </p:txBody>
      </p:sp>
      <p:sp>
        <p:nvSpPr>
          <p:cNvPr id="28" name="Parallelogram 27"/>
          <p:cNvSpPr/>
          <p:nvPr userDrawn="1"/>
        </p:nvSpPr>
        <p:spPr>
          <a:xfrm rot="16200000">
            <a:off x="351244" y="-374160"/>
            <a:ext cx="4173602" cy="4921922"/>
          </a:xfrm>
          <a:prstGeom prst="parallelogram">
            <a:avLst>
              <a:gd name="adj" fmla="val 63990"/>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31010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Master: Dark">
    <p:bg>
      <p:bgPr>
        <a:gradFill flip="none" rotWithShape="1">
          <a:gsLst>
            <a:gs pos="48000">
              <a:srgbClr val="F4F4F4"/>
            </a:gs>
            <a:gs pos="100000">
              <a:srgbClr val="E4E4E4"/>
            </a:gs>
          </a:gsLst>
          <a:lin ang="5400000" scaled="0"/>
          <a:tileRect/>
        </a:gradFill>
        <a:effectLst/>
      </p:bgPr>
    </p:bg>
    <p:spTree>
      <p:nvGrpSpPr>
        <p:cNvPr id="1" name=""/>
        <p:cNvGrpSpPr/>
        <p:nvPr/>
      </p:nvGrpSpPr>
      <p:grpSpPr>
        <a:xfrm>
          <a:off x="0" y="0"/>
          <a:ext cx="0" cy="0"/>
          <a:chOff x="0" y="0"/>
          <a:chExt cx="0" cy="0"/>
        </a:xfrm>
      </p:grpSpPr>
      <p:pic>
        <p:nvPicPr>
          <p:cNvPr id="1028" name="Picture 4" descr="Image result for circuit photography"/>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060" y="1"/>
            <a:ext cx="9168059" cy="68687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26751" y="0"/>
            <a:ext cx="9170751" cy="6858000"/>
          </a:xfrm>
          <a:prstGeom prst="rect">
            <a:avLst/>
          </a:prstGeom>
          <a:gradFill>
            <a:gsLst>
              <a:gs pos="28000">
                <a:schemeClr val="bg1">
                  <a:alpha val="67000"/>
                </a:schemeClr>
              </a:gs>
              <a:gs pos="6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10" name="Group 4"/>
          <p:cNvGrpSpPr>
            <a:grpSpLocks noChangeAspect="1"/>
          </p:cNvGrpSpPr>
          <p:nvPr userDrawn="1"/>
        </p:nvGrpSpPr>
        <p:grpSpPr bwMode="auto">
          <a:xfrm>
            <a:off x="7567778" y="442496"/>
            <a:ext cx="1312048" cy="462761"/>
            <a:chOff x="243" y="1559"/>
            <a:chExt cx="1308" cy="346"/>
          </a:xfrm>
        </p:grpSpPr>
        <p:sp>
          <p:nvSpPr>
            <p:cNvPr id="11" name="Freeform 6"/>
            <p:cNvSpPr>
              <a:spLocks/>
            </p:cNvSpPr>
            <p:nvPr/>
          </p:nvSpPr>
          <p:spPr bwMode="auto">
            <a:xfrm>
              <a:off x="1005" y="1559"/>
              <a:ext cx="129" cy="137"/>
            </a:xfrm>
            <a:custGeom>
              <a:avLst/>
              <a:gdLst>
                <a:gd name="T0" fmla="*/ 0 w 387"/>
                <a:gd name="T1" fmla="*/ 0 h 411"/>
                <a:gd name="T2" fmla="*/ 387 w 387"/>
                <a:gd name="T3" fmla="*/ 157 h 411"/>
                <a:gd name="T4" fmla="*/ 387 w 387"/>
                <a:gd name="T5" fmla="*/ 254 h 411"/>
                <a:gd name="T6" fmla="*/ 0 w 387"/>
                <a:gd name="T7" fmla="*/ 411 h 411"/>
                <a:gd name="T8" fmla="*/ 0 w 387"/>
                <a:gd name="T9" fmla="*/ 290 h 411"/>
                <a:gd name="T10" fmla="*/ 226 w 387"/>
                <a:gd name="T11" fmla="*/ 206 h 411"/>
                <a:gd name="T12" fmla="*/ 0 w 387"/>
                <a:gd name="T13" fmla="*/ 117 h 411"/>
                <a:gd name="T14" fmla="*/ 0 w 387"/>
                <a:gd name="T15" fmla="*/ 0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411">
                  <a:moveTo>
                    <a:pt x="0" y="0"/>
                  </a:moveTo>
                  <a:lnTo>
                    <a:pt x="387" y="157"/>
                  </a:lnTo>
                  <a:lnTo>
                    <a:pt x="387" y="254"/>
                  </a:lnTo>
                  <a:lnTo>
                    <a:pt x="0" y="411"/>
                  </a:lnTo>
                  <a:lnTo>
                    <a:pt x="0" y="290"/>
                  </a:lnTo>
                  <a:lnTo>
                    <a:pt x="226" y="206"/>
                  </a:lnTo>
                  <a:lnTo>
                    <a:pt x="0" y="117"/>
                  </a:lnTo>
                  <a:lnTo>
                    <a:pt x="0" y="0"/>
                  </a:lnTo>
                  <a:close/>
                </a:path>
              </a:pathLst>
            </a:custGeom>
            <a:solidFill>
              <a:srgbClr val="00D700"/>
            </a:solidFill>
            <a:ln w="0">
              <a:noFill/>
              <a:prstDash val="solid"/>
              <a:round/>
              <a:headEnd/>
              <a:tailEnd/>
            </a:ln>
          </p:spPr>
          <p:txBody>
            <a:bodyPr vert="horz" wrap="square" lIns="56650" tIns="28325" rIns="56650" bIns="28325" numCol="1" anchor="t" anchorCtr="0" compatLnSpc="1">
              <a:prstTxWarp prst="textNoShape">
                <a:avLst/>
              </a:prstTxWarp>
            </a:bodyPr>
            <a:lstStyle/>
            <a:p>
              <a:pPr defTabSz="424853"/>
              <a:endParaRPr lang="en-US" sz="836" kern="0" dirty="0">
                <a:solidFill>
                  <a:sysClr val="windowText" lastClr="000000"/>
                </a:solidFill>
              </a:endParaRPr>
            </a:p>
          </p:txBody>
        </p:sp>
        <p:sp>
          <p:nvSpPr>
            <p:cNvPr id="12" name="Freeform 7"/>
            <p:cNvSpPr>
              <a:spLocks noEditPoints="1"/>
            </p:cNvSpPr>
            <p:nvPr/>
          </p:nvSpPr>
          <p:spPr bwMode="auto">
            <a:xfrm>
              <a:off x="243" y="1704"/>
              <a:ext cx="1308" cy="201"/>
            </a:xfrm>
            <a:custGeom>
              <a:avLst/>
              <a:gdLst>
                <a:gd name="T0" fmla="*/ 127 w 3923"/>
                <a:gd name="T1" fmla="*/ 475 h 602"/>
                <a:gd name="T2" fmla="*/ 251 w 3923"/>
                <a:gd name="T3" fmla="*/ 489 h 602"/>
                <a:gd name="T4" fmla="*/ 3668 w 3923"/>
                <a:gd name="T5" fmla="*/ 231 h 602"/>
                <a:gd name="T6" fmla="*/ 3770 w 3923"/>
                <a:gd name="T7" fmla="*/ 234 h 602"/>
                <a:gd name="T8" fmla="*/ 1553 w 3923"/>
                <a:gd name="T9" fmla="*/ 261 h 602"/>
                <a:gd name="T10" fmla="*/ 1645 w 3923"/>
                <a:gd name="T11" fmla="*/ 218 h 602"/>
                <a:gd name="T12" fmla="*/ 2880 w 3923"/>
                <a:gd name="T13" fmla="*/ 500 h 602"/>
                <a:gd name="T14" fmla="*/ 2980 w 3923"/>
                <a:gd name="T15" fmla="*/ 138 h 602"/>
                <a:gd name="T16" fmla="*/ 2900 w 3923"/>
                <a:gd name="T17" fmla="*/ 594 h 602"/>
                <a:gd name="T18" fmla="*/ 2716 w 3923"/>
                <a:gd name="T19" fmla="*/ 508 h 602"/>
                <a:gd name="T20" fmla="*/ 3360 w 3923"/>
                <a:gd name="T21" fmla="*/ 279 h 602"/>
                <a:gd name="T22" fmla="*/ 3324 w 3923"/>
                <a:gd name="T23" fmla="*/ 220 h 602"/>
                <a:gd name="T24" fmla="*/ 3775 w 3923"/>
                <a:gd name="T25" fmla="*/ 134 h 602"/>
                <a:gd name="T26" fmla="*/ 3923 w 3923"/>
                <a:gd name="T27" fmla="*/ 342 h 602"/>
                <a:gd name="T28" fmla="*/ 3703 w 3923"/>
                <a:gd name="T29" fmla="*/ 508 h 602"/>
                <a:gd name="T30" fmla="*/ 3916 w 3923"/>
                <a:gd name="T31" fmla="*/ 478 h 602"/>
                <a:gd name="T32" fmla="*/ 3685 w 3923"/>
                <a:gd name="T33" fmla="*/ 600 h 602"/>
                <a:gd name="T34" fmla="*/ 3502 w 3923"/>
                <a:gd name="T35" fmla="*/ 411 h 602"/>
                <a:gd name="T36" fmla="*/ 3597 w 3923"/>
                <a:gd name="T37" fmla="*/ 160 h 602"/>
                <a:gd name="T38" fmla="*/ 2261 w 3923"/>
                <a:gd name="T39" fmla="*/ 158 h 602"/>
                <a:gd name="T40" fmla="*/ 2180 w 3923"/>
                <a:gd name="T41" fmla="*/ 283 h 602"/>
                <a:gd name="T42" fmla="*/ 2052 w 3923"/>
                <a:gd name="T43" fmla="*/ 258 h 602"/>
                <a:gd name="T44" fmla="*/ 2045 w 3923"/>
                <a:gd name="T45" fmla="*/ 188 h 602"/>
                <a:gd name="T46" fmla="*/ 1682 w 3923"/>
                <a:gd name="T47" fmla="*/ 134 h 602"/>
                <a:gd name="T48" fmla="*/ 1830 w 3923"/>
                <a:gd name="T49" fmla="*/ 342 h 602"/>
                <a:gd name="T50" fmla="*/ 1610 w 3923"/>
                <a:gd name="T51" fmla="*/ 508 h 602"/>
                <a:gd name="T52" fmla="*/ 1823 w 3923"/>
                <a:gd name="T53" fmla="*/ 478 h 602"/>
                <a:gd name="T54" fmla="*/ 1594 w 3923"/>
                <a:gd name="T55" fmla="*/ 600 h 602"/>
                <a:gd name="T56" fmla="*/ 1410 w 3923"/>
                <a:gd name="T57" fmla="*/ 411 h 602"/>
                <a:gd name="T58" fmla="*/ 1505 w 3923"/>
                <a:gd name="T59" fmla="*/ 160 h 602"/>
                <a:gd name="T60" fmla="*/ 1265 w 3923"/>
                <a:gd name="T61" fmla="*/ 154 h 602"/>
                <a:gd name="T62" fmla="*/ 1218 w 3923"/>
                <a:gd name="T63" fmla="*/ 260 h 602"/>
                <a:gd name="T64" fmla="*/ 1081 w 3923"/>
                <a:gd name="T65" fmla="*/ 277 h 602"/>
                <a:gd name="T66" fmla="*/ 1103 w 3923"/>
                <a:gd name="T67" fmla="*/ 488 h 602"/>
                <a:gd name="T68" fmla="*/ 1240 w 3923"/>
                <a:gd name="T69" fmla="*/ 424 h 602"/>
                <a:gd name="T70" fmla="*/ 1192 w 3923"/>
                <a:gd name="T71" fmla="*/ 598 h 602"/>
                <a:gd name="T72" fmla="*/ 957 w 3923"/>
                <a:gd name="T73" fmla="*/ 478 h 602"/>
                <a:gd name="T74" fmla="*/ 990 w 3923"/>
                <a:gd name="T75" fmla="*/ 199 h 602"/>
                <a:gd name="T76" fmla="*/ 743 w 3923"/>
                <a:gd name="T77" fmla="*/ 134 h 602"/>
                <a:gd name="T78" fmla="*/ 761 w 3923"/>
                <a:gd name="T79" fmla="*/ 300 h 602"/>
                <a:gd name="T80" fmla="*/ 634 w 3923"/>
                <a:gd name="T81" fmla="*/ 244 h 602"/>
                <a:gd name="T82" fmla="*/ 609 w 3923"/>
                <a:gd name="T83" fmla="*/ 456 h 602"/>
                <a:gd name="T84" fmla="*/ 755 w 3923"/>
                <a:gd name="T85" fmla="*/ 468 h 602"/>
                <a:gd name="T86" fmla="*/ 787 w 3923"/>
                <a:gd name="T87" fmla="*/ 579 h 602"/>
                <a:gd name="T88" fmla="*/ 517 w 3923"/>
                <a:gd name="T89" fmla="*/ 532 h 602"/>
                <a:gd name="T90" fmla="*/ 486 w 3923"/>
                <a:gd name="T91" fmla="*/ 254 h 602"/>
                <a:gd name="T92" fmla="*/ 209 w 3923"/>
                <a:gd name="T93" fmla="*/ 128 h 602"/>
                <a:gd name="T94" fmla="*/ 394 w 3923"/>
                <a:gd name="T95" fmla="*/ 256 h 602"/>
                <a:gd name="T96" fmla="*/ 178 w 3923"/>
                <a:gd name="T97" fmla="*/ 600 h 602"/>
                <a:gd name="T98" fmla="*/ 2 w 3923"/>
                <a:gd name="T99" fmla="*/ 496 h 602"/>
                <a:gd name="T100" fmla="*/ 98 w 3923"/>
                <a:gd name="T101" fmla="*/ 331 h 602"/>
                <a:gd name="T102" fmla="*/ 254 w 3923"/>
                <a:gd name="T103" fmla="*/ 238 h 602"/>
                <a:gd name="T104" fmla="*/ 135 w 3923"/>
                <a:gd name="T105" fmla="*/ 278 h 602"/>
                <a:gd name="T106" fmla="*/ 174 w 3923"/>
                <a:gd name="T107" fmla="*/ 129 h 602"/>
                <a:gd name="T108" fmla="*/ 2552 w 3923"/>
                <a:gd name="T109" fmla="*/ 480 h 602"/>
                <a:gd name="T110" fmla="*/ 2591 w 3923"/>
                <a:gd name="T111" fmla="*/ 597 h 602"/>
                <a:gd name="T112" fmla="*/ 2417 w 3923"/>
                <a:gd name="T113" fmla="*/ 46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23" h="602">
                  <a:moveTo>
                    <a:pt x="220" y="397"/>
                  </a:moveTo>
                  <a:lnTo>
                    <a:pt x="191" y="399"/>
                  </a:lnTo>
                  <a:lnTo>
                    <a:pt x="167" y="404"/>
                  </a:lnTo>
                  <a:lnTo>
                    <a:pt x="149" y="411"/>
                  </a:lnTo>
                  <a:lnTo>
                    <a:pt x="136" y="422"/>
                  </a:lnTo>
                  <a:lnTo>
                    <a:pt x="128" y="438"/>
                  </a:lnTo>
                  <a:lnTo>
                    <a:pt x="125" y="456"/>
                  </a:lnTo>
                  <a:lnTo>
                    <a:pt x="125" y="460"/>
                  </a:lnTo>
                  <a:lnTo>
                    <a:pt x="127" y="475"/>
                  </a:lnTo>
                  <a:lnTo>
                    <a:pt x="131" y="488"/>
                  </a:lnTo>
                  <a:lnTo>
                    <a:pt x="140" y="498"/>
                  </a:lnTo>
                  <a:lnTo>
                    <a:pt x="152" y="506"/>
                  </a:lnTo>
                  <a:lnTo>
                    <a:pt x="167" y="511"/>
                  </a:lnTo>
                  <a:lnTo>
                    <a:pt x="186" y="513"/>
                  </a:lnTo>
                  <a:lnTo>
                    <a:pt x="205" y="512"/>
                  </a:lnTo>
                  <a:lnTo>
                    <a:pt x="222" y="507"/>
                  </a:lnTo>
                  <a:lnTo>
                    <a:pt x="238" y="500"/>
                  </a:lnTo>
                  <a:lnTo>
                    <a:pt x="251" y="489"/>
                  </a:lnTo>
                  <a:lnTo>
                    <a:pt x="262" y="476"/>
                  </a:lnTo>
                  <a:lnTo>
                    <a:pt x="268" y="460"/>
                  </a:lnTo>
                  <a:lnTo>
                    <a:pt x="270" y="441"/>
                  </a:lnTo>
                  <a:lnTo>
                    <a:pt x="270" y="397"/>
                  </a:lnTo>
                  <a:lnTo>
                    <a:pt x="220" y="397"/>
                  </a:lnTo>
                  <a:close/>
                  <a:moveTo>
                    <a:pt x="3716" y="217"/>
                  </a:moveTo>
                  <a:lnTo>
                    <a:pt x="3700" y="218"/>
                  </a:lnTo>
                  <a:lnTo>
                    <a:pt x="3684" y="223"/>
                  </a:lnTo>
                  <a:lnTo>
                    <a:pt x="3668" y="231"/>
                  </a:lnTo>
                  <a:lnTo>
                    <a:pt x="3655" y="243"/>
                  </a:lnTo>
                  <a:lnTo>
                    <a:pt x="3645" y="261"/>
                  </a:lnTo>
                  <a:lnTo>
                    <a:pt x="3636" y="284"/>
                  </a:lnTo>
                  <a:lnTo>
                    <a:pt x="3630" y="312"/>
                  </a:lnTo>
                  <a:lnTo>
                    <a:pt x="3800" y="312"/>
                  </a:lnTo>
                  <a:lnTo>
                    <a:pt x="3796" y="286"/>
                  </a:lnTo>
                  <a:lnTo>
                    <a:pt x="3790" y="264"/>
                  </a:lnTo>
                  <a:lnTo>
                    <a:pt x="3782" y="247"/>
                  </a:lnTo>
                  <a:lnTo>
                    <a:pt x="3770" y="234"/>
                  </a:lnTo>
                  <a:lnTo>
                    <a:pt x="3754" y="224"/>
                  </a:lnTo>
                  <a:lnTo>
                    <a:pt x="3737" y="218"/>
                  </a:lnTo>
                  <a:lnTo>
                    <a:pt x="3716" y="217"/>
                  </a:lnTo>
                  <a:close/>
                  <a:moveTo>
                    <a:pt x="1625" y="217"/>
                  </a:moveTo>
                  <a:lnTo>
                    <a:pt x="1608" y="218"/>
                  </a:lnTo>
                  <a:lnTo>
                    <a:pt x="1591" y="223"/>
                  </a:lnTo>
                  <a:lnTo>
                    <a:pt x="1577" y="231"/>
                  </a:lnTo>
                  <a:lnTo>
                    <a:pt x="1564" y="243"/>
                  </a:lnTo>
                  <a:lnTo>
                    <a:pt x="1553" y="261"/>
                  </a:lnTo>
                  <a:lnTo>
                    <a:pt x="1543" y="284"/>
                  </a:lnTo>
                  <a:lnTo>
                    <a:pt x="1537" y="312"/>
                  </a:lnTo>
                  <a:lnTo>
                    <a:pt x="1707" y="312"/>
                  </a:lnTo>
                  <a:lnTo>
                    <a:pt x="1705" y="286"/>
                  </a:lnTo>
                  <a:lnTo>
                    <a:pt x="1699" y="264"/>
                  </a:lnTo>
                  <a:lnTo>
                    <a:pt x="1689" y="247"/>
                  </a:lnTo>
                  <a:lnTo>
                    <a:pt x="1677" y="234"/>
                  </a:lnTo>
                  <a:lnTo>
                    <a:pt x="1662" y="224"/>
                  </a:lnTo>
                  <a:lnTo>
                    <a:pt x="1645" y="218"/>
                  </a:lnTo>
                  <a:lnTo>
                    <a:pt x="1625" y="217"/>
                  </a:lnTo>
                  <a:close/>
                  <a:moveTo>
                    <a:pt x="2708" y="138"/>
                  </a:moveTo>
                  <a:lnTo>
                    <a:pt x="2835" y="138"/>
                  </a:lnTo>
                  <a:lnTo>
                    <a:pt x="2835" y="426"/>
                  </a:lnTo>
                  <a:lnTo>
                    <a:pt x="2837" y="450"/>
                  </a:lnTo>
                  <a:lnTo>
                    <a:pt x="2842" y="469"/>
                  </a:lnTo>
                  <a:lnTo>
                    <a:pt x="2850" y="484"/>
                  </a:lnTo>
                  <a:lnTo>
                    <a:pt x="2863" y="494"/>
                  </a:lnTo>
                  <a:lnTo>
                    <a:pt x="2880" y="500"/>
                  </a:lnTo>
                  <a:lnTo>
                    <a:pt x="2900" y="502"/>
                  </a:lnTo>
                  <a:lnTo>
                    <a:pt x="2918" y="501"/>
                  </a:lnTo>
                  <a:lnTo>
                    <a:pt x="2935" y="495"/>
                  </a:lnTo>
                  <a:lnTo>
                    <a:pt x="2951" y="487"/>
                  </a:lnTo>
                  <a:lnTo>
                    <a:pt x="2962" y="475"/>
                  </a:lnTo>
                  <a:lnTo>
                    <a:pt x="2972" y="459"/>
                  </a:lnTo>
                  <a:lnTo>
                    <a:pt x="2978" y="441"/>
                  </a:lnTo>
                  <a:lnTo>
                    <a:pt x="2980" y="418"/>
                  </a:lnTo>
                  <a:lnTo>
                    <a:pt x="2980" y="138"/>
                  </a:lnTo>
                  <a:lnTo>
                    <a:pt x="3107" y="138"/>
                  </a:lnTo>
                  <a:lnTo>
                    <a:pt x="3107" y="592"/>
                  </a:lnTo>
                  <a:lnTo>
                    <a:pt x="2980" y="592"/>
                  </a:lnTo>
                  <a:lnTo>
                    <a:pt x="2980" y="525"/>
                  </a:lnTo>
                  <a:lnTo>
                    <a:pt x="2970" y="543"/>
                  </a:lnTo>
                  <a:lnTo>
                    <a:pt x="2957" y="559"/>
                  </a:lnTo>
                  <a:lnTo>
                    <a:pt x="2941" y="573"/>
                  </a:lnTo>
                  <a:lnTo>
                    <a:pt x="2922" y="585"/>
                  </a:lnTo>
                  <a:lnTo>
                    <a:pt x="2900" y="594"/>
                  </a:lnTo>
                  <a:lnTo>
                    <a:pt x="2876" y="600"/>
                  </a:lnTo>
                  <a:lnTo>
                    <a:pt x="2849" y="602"/>
                  </a:lnTo>
                  <a:lnTo>
                    <a:pt x="2823" y="600"/>
                  </a:lnTo>
                  <a:lnTo>
                    <a:pt x="2798" y="594"/>
                  </a:lnTo>
                  <a:lnTo>
                    <a:pt x="2776" y="585"/>
                  </a:lnTo>
                  <a:lnTo>
                    <a:pt x="2756" y="572"/>
                  </a:lnTo>
                  <a:lnTo>
                    <a:pt x="2739" y="554"/>
                  </a:lnTo>
                  <a:lnTo>
                    <a:pt x="2726" y="534"/>
                  </a:lnTo>
                  <a:lnTo>
                    <a:pt x="2716" y="508"/>
                  </a:lnTo>
                  <a:lnTo>
                    <a:pt x="2709" y="478"/>
                  </a:lnTo>
                  <a:lnTo>
                    <a:pt x="2708" y="445"/>
                  </a:lnTo>
                  <a:lnTo>
                    <a:pt x="2708" y="138"/>
                  </a:lnTo>
                  <a:close/>
                  <a:moveTo>
                    <a:pt x="3461" y="132"/>
                  </a:moveTo>
                  <a:lnTo>
                    <a:pt x="3461" y="256"/>
                  </a:lnTo>
                  <a:lnTo>
                    <a:pt x="3430" y="258"/>
                  </a:lnTo>
                  <a:lnTo>
                    <a:pt x="3403" y="262"/>
                  </a:lnTo>
                  <a:lnTo>
                    <a:pt x="3379" y="268"/>
                  </a:lnTo>
                  <a:lnTo>
                    <a:pt x="3360" y="279"/>
                  </a:lnTo>
                  <a:lnTo>
                    <a:pt x="3345" y="292"/>
                  </a:lnTo>
                  <a:lnTo>
                    <a:pt x="3334" y="310"/>
                  </a:lnTo>
                  <a:lnTo>
                    <a:pt x="3327" y="332"/>
                  </a:lnTo>
                  <a:lnTo>
                    <a:pt x="3324" y="358"/>
                  </a:lnTo>
                  <a:lnTo>
                    <a:pt x="3324" y="592"/>
                  </a:lnTo>
                  <a:lnTo>
                    <a:pt x="3198" y="592"/>
                  </a:lnTo>
                  <a:lnTo>
                    <a:pt x="3198" y="138"/>
                  </a:lnTo>
                  <a:lnTo>
                    <a:pt x="3324" y="138"/>
                  </a:lnTo>
                  <a:lnTo>
                    <a:pt x="3324" y="220"/>
                  </a:lnTo>
                  <a:lnTo>
                    <a:pt x="3339" y="193"/>
                  </a:lnTo>
                  <a:lnTo>
                    <a:pt x="3357" y="171"/>
                  </a:lnTo>
                  <a:lnTo>
                    <a:pt x="3377" y="153"/>
                  </a:lnTo>
                  <a:lnTo>
                    <a:pt x="3401" y="141"/>
                  </a:lnTo>
                  <a:lnTo>
                    <a:pt x="3430" y="134"/>
                  </a:lnTo>
                  <a:lnTo>
                    <a:pt x="3461" y="132"/>
                  </a:lnTo>
                  <a:close/>
                  <a:moveTo>
                    <a:pt x="3715" y="128"/>
                  </a:moveTo>
                  <a:lnTo>
                    <a:pt x="3746" y="129"/>
                  </a:lnTo>
                  <a:lnTo>
                    <a:pt x="3775" y="134"/>
                  </a:lnTo>
                  <a:lnTo>
                    <a:pt x="3802" y="142"/>
                  </a:lnTo>
                  <a:lnTo>
                    <a:pt x="3827" y="154"/>
                  </a:lnTo>
                  <a:lnTo>
                    <a:pt x="3850" y="170"/>
                  </a:lnTo>
                  <a:lnTo>
                    <a:pt x="3872" y="188"/>
                  </a:lnTo>
                  <a:lnTo>
                    <a:pt x="3888" y="211"/>
                  </a:lnTo>
                  <a:lnTo>
                    <a:pt x="3903" y="237"/>
                  </a:lnTo>
                  <a:lnTo>
                    <a:pt x="3913" y="268"/>
                  </a:lnTo>
                  <a:lnTo>
                    <a:pt x="3920" y="303"/>
                  </a:lnTo>
                  <a:lnTo>
                    <a:pt x="3923" y="342"/>
                  </a:lnTo>
                  <a:lnTo>
                    <a:pt x="3923" y="397"/>
                  </a:lnTo>
                  <a:lnTo>
                    <a:pt x="3628" y="397"/>
                  </a:lnTo>
                  <a:lnTo>
                    <a:pt x="3631" y="424"/>
                  </a:lnTo>
                  <a:lnTo>
                    <a:pt x="3637" y="448"/>
                  </a:lnTo>
                  <a:lnTo>
                    <a:pt x="3646" y="468"/>
                  </a:lnTo>
                  <a:lnTo>
                    <a:pt x="3657" y="483"/>
                  </a:lnTo>
                  <a:lnTo>
                    <a:pt x="3670" y="495"/>
                  </a:lnTo>
                  <a:lnTo>
                    <a:pt x="3685" y="504"/>
                  </a:lnTo>
                  <a:lnTo>
                    <a:pt x="3703" y="508"/>
                  </a:lnTo>
                  <a:lnTo>
                    <a:pt x="3722" y="510"/>
                  </a:lnTo>
                  <a:lnTo>
                    <a:pt x="3745" y="507"/>
                  </a:lnTo>
                  <a:lnTo>
                    <a:pt x="3764" y="501"/>
                  </a:lnTo>
                  <a:lnTo>
                    <a:pt x="3780" y="493"/>
                  </a:lnTo>
                  <a:lnTo>
                    <a:pt x="3791" y="481"/>
                  </a:lnTo>
                  <a:lnTo>
                    <a:pt x="3800" y="466"/>
                  </a:lnTo>
                  <a:lnTo>
                    <a:pt x="3806" y="451"/>
                  </a:lnTo>
                  <a:lnTo>
                    <a:pt x="3923" y="451"/>
                  </a:lnTo>
                  <a:lnTo>
                    <a:pt x="3916" y="478"/>
                  </a:lnTo>
                  <a:lnTo>
                    <a:pt x="3905" y="504"/>
                  </a:lnTo>
                  <a:lnTo>
                    <a:pt x="3891" y="528"/>
                  </a:lnTo>
                  <a:lnTo>
                    <a:pt x="3872" y="549"/>
                  </a:lnTo>
                  <a:lnTo>
                    <a:pt x="3849" y="567"/>
                  </a:lnTo>
                  <a:lnTo>
                    <a:pt x="3823" y="582"/>
                  </a:lnTo>
                  <a:lnTo>
                    <a:pt x="3791" y="592"/>
                  </a:lnTo>
                  <a:lnTo>
                    <a:pt x="3758" y="600"/>
                  </a:lnTo>
                  <a:lnTo>
                    <a:pt x="3720" y="602"/>
                  </a:lnTo>
                  <a:lnTo>
                    <a:pt x="3685" y="600"/>
                  </a:lnTo>
                  <a:lnTo>
                    <a:pt x="3653" y="594"/>
                  </a:lnTo>
                  <a:lnTo>
                    <a:pt x="3623" y="584"/>
                  </a:lnTo>
                  <a:lnTo>
                    <a:pt x="3597" y="571"/>
                  </a:lnTo>
                  <a:lnTo>
                    <a:pt x="3572" y="554"/>
                  </a:lnTo>
                  <a:lnTo>
                    <a:pt x="3551" y="532"/>
                  </a:lnTo>
                  <a:lnTo>
                    <a:pt x="3533" y="508"/>
                  </a:lnTo>
                  <a:lnTo>
                    <a:pt x="3519" y="480"/>
                  </a:lnTo>
                  <a:lnTo>
                    <a:pt x="3508" y="447"/>
                  </a:lnTo>
                  <a:lnTo>
                    <a:pt x="3502" y="411"/>
                  </a:lnTo>
                  <a:lnTo>
                    <a:pt x="3500" y="372"/>
                  </a:lnTo>
                  <a:lnTo>
                    <a:pt x="3500" y="363"/>
                  </a:lnTo>
                  <a:lnTo>
                    <a:pt x="3502" y="324"/>
                  </a:lnTo>
                  <a:lnTo>
                    <a:pt x="3510" y="288"/>
                  </a:lnTo>
                  <a:lnTo>
                    <a:pt x="3520" y="255"/>
                  </a:lnTo>
                  <a:lnTo>
                    <a:pt x="3535" y="225"/>
                  </a:lnTo>
                  <a:lnTo>
                    <a:pt x="3553" y="200"/>
                  </a:lnTo>
                  <a:lnTo>
                    <a:pt x="3573" y="178"/>
                  </a:lnTo>
                  <a:lnTo>
                    <a:pt x="3597" y="160"/>
                  </a:lnTo>
                  <a:lnTo>
                    <a:pt x="3624" y="146"/>
                  </a:lnTo>
                  <a:lnTo>
                    <a:pt x="3653" y="136"/>
                  </a:lnTo>
                  <a:lnTo>
                    <a:pt x="3683" y="130"/>
                  </a:lnTo>
                  <a:lnTo>
                    <a:pt x="3715" y="128"/>
                  </a:lnTo>
                  <a:close/>
                  <a:moveTo>
                    <a:pt x="2170" y="128"/>
                  </a:moveTo>
                  <a:lnTo>
                    <a:pt x="2197" y="129"/>
                  </a:lnTo>
                  <a:lnTo>
                    <a:pt x="2222" y="135"/>
                  </a:lnTo>
                  <a:lnTo>
                    <a:pt x="2243" y="145"/>
                  </a:lnTo>
                  <a:lnTo>
                    <a:pt x="2261" y="158"/>
                  </a:lnTo>
                  <a:lnTo>
                    <a:pt x="2278" y="176"/>
                  </a:lnTo>
                  <a:lnTo>
                    <a:pt x="2291" y="198"/>
                  </a:lnTo>
                  <a:lnTo>
                    <a:pt x="2300" y="223"/>
                  </a:lnTo>
                  <a:lnTo>
                    <a:pt x="2305" y="253"/>
                  </a:lnTo>
                  <a:lnTo>
                    <a:pt x="2308" y="288"/>
                  </a:lnTo>
                  <a:lnTo>
                    <a:pt x="2308" y="592"/>
                  </a:lnTo>
                  <a:lnTo>
                    <a:pt x="2181" y="592"/>
                  </a:lnTo>
                  <a:lnTo>
                    <a:pt x="2181" y="307"/>
                  </a:lnTo>
                  <a:lnTo>
                    <a:pt x="2180" y="283"/>
                  </a:lnTo>
                  <a:lnTo>
                    <a:pt x="2174" y="264"/>
                  </a:lnTo>
                  <a:lnTo>
                    <a:pt x="2165" y="249"/>
                  </a:lnTo>
                  <a:lnTo>
                    <a:pt x="2151" y="238"/>
                  </a:lnTo>
                  <a:lnTo>
                    <a:pt x="2135" y="232"/>
                  </a:lnTo>
                  <a:lnTo>
                    <a:pt x="2114" y="230"/>
                  </a:lnTo>
                  <a:lnTo>
                    <a:pt x="2095" y="232"/>
                  </a:lnTo>
                  <a:lnTo>
                    <a:pt x="2079" y="237"/>
                  </a:lnTo>
                  <a:lnTo>
                    <a:pt x="2064" y="246"/>
                  </a:lnTo>
                  <a:lnTo>
                    <a:pt x="2052" y="258"/>
                  </a:lnTo>
                  <a:lnTo>
                    <a:pt x="2043" y="273"/>
                  </a:lnTo>
                  <a:lnTo>
                    <a:pt x="2037" y="292"/>
                  </a:lnTo>
                  <a:lnTo>
                    <a:pt x="2034" y="315"/>
                  </a:lnTo>
                  <a:lnTo>
                    <a:pt x="2034" y="592"/>
                  </a:lnTo>
                  <a:lnTo>
                    <a:pt x="1908" y="592"/>
                  </a:lnTo>
                  <a:lnTo>
                    <a:pt x="1908" y="138"/>
                  </a:lnTo>
                  <a:lnTo>
                    <a:pt x="2034" y="138"/>
                  </a:lnTo>
                  <a:lnTo>
                    <a:pt x="2034" y="205"/>
                  </a:lnTo>
                  <a:lnTo>
                    <a:pt x="2045" y="188"/>
                  </a:lnTo>
                  <a:lnTo>
                    <a:pt x="2059" y="171"/>
                  </a:lnTo>
                  <a:lnTo>
                    <a:pt x="2076" y="157"/>
                  </a:lnTo>
                  <a:lnTo>
                    <a:pt x="2095" y="145"/>
                  </a:lnTo>
                  <a:lnTo>
                    <a:pt x="2118" y="136"/>
                  </a:lnTo>
                  <a:lnTo>
                    <a:pt x="2143" y="130"/>
                  </a:lnTo>
                  <a:lnTo>
                    <a:pt x="2170" y="128"/>
                  </a:lnTo>
                  <a:close/>
                  <a:moveTo>
                    <a:pt x="1623" y="128"/>
                  </a:moveTo>
                  <a:lnTo>
                    <a:pt x="1653" y="129"/>
                  </a:lnTo>
                  <a:lnTo>
                    <a:pt x="1682" y="134"/>
                  </a:lnTo>
                  <a:lnTo>
                    <a:pt x="1709" y="142"/>
                  </a:lnTo>
                  <a:lnTo>
                    <a:pt x="1736" y="154"/>
                  </a:lnTo>
                  <a:lnTo>
                    <a:pt x="1758" y="170"/>
                  </a:lnTo>
                  <a:lnTo>
                    <a:pt x="1779" y="188"/>
                  </a:lnTo>
                  <a:lnTo>
                    <a:pt x="1797" y="211"/>
                  </a:lnTo>
                  <a:lnTo>
                    <a:pt x="1811" y="237"/>
                  </a:lnTo>
                  <a:lnTo>
                    <a:pt x="1822" y="268"/>
                  </a:lnTo>
                  <a:lnTo>
                    <a:pt x="1828" y="303"/>
                  </a:lnTo>
                  <a:lnTo>
                    <a:pt x="1830" y="342"/>
                  </a:lnTo>
                  <a:lnTo>
                    <a:pt x="1830" y="397"/>
                  </a:lnTo>
                  <a:lnTo>
                    <a:pt x="1536" y="397"/>
                  </a:lnTo>
                  <a:lnTo>
                    <a:pt x="1540" y="424"/>
                  </a:lnTo>
                  <a:lnTo>
                    <a:pt x="1546" y="448"/>
                  </a:lnTo>
                  <a:lnTo>
                    <a:pt x="1554" y="468"/>
                  </a:lnTo>
                  <a:lnTo>
                    <a:pt x="1565" y="483"/>
                  </a:lnTo>
                  <a:lnTo>
                    <a:pt x="1578" y="495"/>
                  </a:lnTo>
                  <a:lnTo>
                    <a:pt x="1594" y="504"/>
                  </a:lnTo>
                  <a:lnTo>
                    <a:pt x="1610" y="508"/>
                  </a:lnTo>
                  <a:lnTo>
                    <a:pt x="1631" y="510"/>
                  </a:lnTo>
                  <a:lnTo>
                    <a:pt x="1652" y="507"/>
                  </a:lnTo>
                  <a:lnTo>
                    <a:pt x="1671" y="501"/>
                  </a:lnTo>
                  <a:lnTo>
                    <a:pt x="1687" y="493"/>
                  </a:lnTo>
                  <a:lnTo>
                    <a:pt x="1699" y="481"/>
                  </a:lnTo>
                  <a:lnTo>
                    <a:pt x="1707" y="466"/>
                  </a:lnTo>
                  <a:lnTo>
                    <a:pt x="1713" y="451"/>
                  </a:lnTo>
                  <a:lnTo>
                    <a:pt x="1830" y="451"/>
                  </a:lnTo>
                  <a:lnTo>
                    <a:pt x="1823" y="478"/>
                  </a:lnTo>
                  <a:lnTo>
                    <a:pt x="1812" y="504"/>
                  </a:lnTo>
                  <a:lnTo>
                    <a:pt x="1798" y="528"/>
                  </a:lnTo>
                  <a:lnTo>
                    <a:pt x="1779" y="549"/>
                  </a:lnTo>
                  <a:lnTo>
                    <a:pt x="1756" y="567"/>
                  </a:lnTo>
                  <a:lnTo>
                    <a:pt x="1730" y="582"/>
                  </a:lnTo>
                  <a:lnTo>
                    <a:pt x="1700" y="592"/>
                  </a:lnTo>
                  <a:lnTo>
                    <a:pt x="1665" y="600"/>
                  </a:lnTo>
                  <a:lnTo>
                    <a:pt x="1628" y="602"/>
                  </a:lnTo>
                  <a:lnTo>
                    <a:pt x="1594" y="600"/>
                  </a:lnTo>
                  <a:lnTo>
                    <a:pt x="1561" y="594"/>
                  </a:lnTo>
                  <a:lnTo>
                    <a:pt x="1531" y="584"/>
                  </a:lnTo>
                  <a:lnTo>
                    <a:pt x="1504" y="571"/>
                  </a:lnTo>
                  <a:lnTo>
                    <a:pt x="1480" y="554"/>
                  </a:lnTo>
                  <a:lnTo>
                    <a:pt x="1459" y="532"/>
                  </a:lnTo>
                  <a:lnTo>
                    <a:pt x="1441" y="508"/>
                  </a:lnTo>
                  <a:lnTo>
                    <a:pt x="1426" y="480"/>
                  </a:lnTo>
                  <a:lnTo>
                    <a:pt x="1417" y="447"/>
                  </a:lnTo>
                  <a:lnTo>
                    <a:pt x="1410" y="411"/>
                  </a:lnTo>
                  <a:lnTo>
                    <a:pt x="1408" y="372"/>
                  </a:lnTo>
                  <a:lnTo>
                    <a:pt x="1408" y="363"/>
                  </a:lnTo>
                  <a:lnTo>
                    <a:pt x="1411" y="324"/>
                  </a:lnTo>
                  <a:lnTo>
                    <a:pt x="1417" y="288"/>
                  </a:lnTo>
                  <a:lnTo>
                    <a:pt x="1427" y="255"/>
                  </a:lnTo>
                  <a:lnTo>
                    <a:pt x="1442" y="225"/>
                  </a:lnTo>
                  <a:lnTo>
                    <a:pt x="1460" y="200"/>
                  </a:lnTo>
                  <a:lnTo>
                    <a:pt x="1481" y="178"/>
                  </a:lnTo>
                  <a:lnTo>
                    <a:pt x="1505" y="160"/>
                  </a:lnTo>
                  <a:lnTo>
                    <a:pt x="1531" y="146"/>
                  </a:lnTo>
                  <a:lnTo>
                    <a:pt x="1560" y="136"/>
                  </a:lnTo>
                  <a:lnTo>
                    <a:pt x="1591" y="130"/>
                  </a:lnTo>
                  <a:lnTo>
                    <a:pt x="1623" y="128"/>
                  </a:lnTo>
                  <a:close/>
                  <a:moveTo>
                    <a:pt x="1154" y="128"/>
                  </a:moveTo>
                  <a:lnTo>
                    <a:pt x="1185" y="129"/>
                  </a:lnTo>
                  <a:lnTo>
                    <a:pt x="1214" y="134"/>
                  </a:lnTo>
                  <a:lnTo>
                    <a:pt x="1240" y="142"/>
                  </a:lnTo>
                  <a:lnTo>
                    <a:pt x="1265" y="154"/>
                  </a:lnTo>
                  <a:lnTo>
                    <a:pt x="1288" y="169"/>
                  </a:lnTo>
                  <a:lnTo>
                    <a:pt x="1308" y="188"/>
                  </a:lnTo>
                  <a:lnTo>
                    <a:pt x="1325" y="210"/>
                  </a:lnTo>
                  <a:lnTo>
                    <a:pt x="1338" y="236"/>
                  </a:lnTo>
                  <a:lnTo>
                    <a:pt x="1347" y="266"/>
                  </a:lnTo>
                  <a:lnTo>
                    <a:pt x="1352" y="300"/>
                  </a:lnTo>
                  <a:lnTo>
                    <a:pt x="1232" y="300"/>
                  </a:lnTo>
                  <a:lnTo>
                    <a:pt x="1226" y="278"/>
                  </a:lnTo>
                  <a:lnTo>
                    <a:pt x="1218" y="260"/>
                  </a:lnTo>
                  <a:lnTo>
                    <a:pt x="1208" y="246"/>
                  </a:lnTo>
                  <a:lnTo>
                    <a:pt x="1195" y="235"/>
                  </a:lnTo>
                  <a:lnTo>
                    <a:pt x="1177" y="229"/>
                  </a:lnTo>
                  <a:lnTo>
                    <a:pt x="1156" y="226"/>
                  </a:lnTo>
                  <a:lnTo>
                    <a:pt x="1137" y="228"/>
                  </a:lnTo>
                  <a:lnTo>
                    <a:pt x="1120" y="235"/>
                  </a:lnTo>
                  <a:lnTo>
                    <a:pt x="1105" y="244"/>
                  </a:lnTo>
                  <a:lnTo>
                    <a:pt x="1092" y="259"/>
                  </a:lnTo>
                  <a:lnTo>
                    <a:pt x="1081" y="277"/>
                  </a:lnTo>
                  <a:lnTo>
                    <a:pt x="1073" y="300"/>
                  </a:lnTo>
                  <a:lnTo>
                    <a:pt x="1068" y="327"/>
                  </a:lnTo>
                  <a:lnTo>
                    <a:pt x="1066" y="358"/>
                  </a:lnTo>
                  <a:lnTo>
                    <a:pt x="1066" y="372"/>
                  </a:lnTo>
                  <a:lnTo>
                    <a:pt x="1068" y="404"/>
                  </a:lnTo>
                  <a:lnTo>
                    <a:pt x="1073" y="432"/>
                  </a:lnTo>
                  <a:lnTo>
                    <a:pt x="1080" y="456"/>
                  </a:lnTo>
                  <a:lnTo>
                    <a:pt x="1089" y="474"/>
                  </a:lnTo>
                  <a:lnTo>
                    <a:pt x="1103" y="488"/>
                  </a:lnTo>
                  <a:lnTo>
                    <a:pt x="1118" y="498"/>
                  </a:lnTo>
                  <a:lnTo>
                    <a:pt x="1137" y="504"/>
                  </a:lnTo>
                  <a:lnTo>
                    <a:pt x="1158" y="506"/>
                  </a:lnTo>
                  <a:lnTo>
                    <a:pt x="1178" y="504"/>
                  </a:lnTo>
                  <a:lnTo>
                    <a:pt x="1197" y="496"/>
                  </a:lnTo>
                  <a:lnTo>
                    <a:pt x="1212" y="483"/>
                  </a:lnTo>
                  <a:lnTo>
                    <a:pt x="1226" y="468"/>
                  </a:lnTo>
                  <a:lnTo>
                    <a:pt x="1234" y="447"/>
                  </a:lnTo>
                  <a:lnTo>
                    <a:pt x="1240" y="424"/>
                  </a:lnTo>
                  <a:lnTo>
                    <a:pt x="1355" y="424"/>
                  </a:lnTo>
                  <a:lnTo>
                    <a:pt x="1350" y="458"/>
                  </a:lnTo>
                  <a:lnTo>
                    <a:pt x="1340" y="488"/>
                  </a:lnTo>
                  <a:lnTo>
                    <a:pt x="1326" y="517"/>
                  </a:lnTo>
                  <a:lnTo>
                    <a:pt x="1308" y="541"/>
                  </a:lnTo>
                  <a:lnTo>
                    <a:pt x="1285" y="561"/>
                  </a:lnTo>
                  <a:lnTo>
                    <a:pt x="1258" y="579"/>
                  </a:lnTo>
                  <a:lnTo>
                    <a:pt x="1228" y="591"/>
                  </a:lnTo>
                  <a:lnTo>
                    <a:pt x="1192" y="598"/>
                  </a:lnTo>
                  <a:lnTo>
                    <a:pt x="1154" y="602"/>
                  </a:lnTo>
                  <a:lnTo>
                    <a:pt x="1120" y="600"/>
                  </a:lnTo>
                  <a:lnTo>
                    <a:pt x="1088" y="594"/>
                  </a:lnTo>
                  <a:lnTo>
                    <a:pt x="1060" y="584"/>
                  </a:lnTo>
                  <a:lnTo>
                    <a:pt x="1033" y="571"/>
                  </a:lnTo>
                  <a:lnTo>
                    <a:pt x="1009" y="553"/>
                  </a:lnTo>
                  <a:lnTo>
                    <a:pt x="988" y="532"/>
                  </a:lnTo>
                  <a:lnTo>
                    <a:pt x="970" y="507"/>
                  </a:lnTo>
                  <a:lnTo>
                    <a:pt x="957" y="478"/>
                  </a:lnTo>
                  <a:lnTo>
                    <a:pt x="946" y="446"/>
                  </a:lnTo>
                  <a:lnTo>
                    <a:pt x="939" y="410"/>
                  </a:lnTo>
                  <a:lnTo>
                    <a:pt x="938" y="369"/>
                  </a:lnTo>
                  <a:lnTo>
                    <a:pt x="938" y="363"/>
                  </a:lnTo>
                  <a:lnTo>
                    <a:pt x="939" y="324"/>
                  </a:lnTo>
                  <a:lnTo>
                    <a:pt x="946" y="286"/>
                  </a:lnTo>
                  <a:lnTo>
                    <a:pt x="957" y="254"/>
                  </a:lnTo>
                  <a:lnTo>
                    <a:pt x="972" y="225"/>
                  </a:lnTo>
                  <a:lnTo>
                    <a:pt x="990" y="199"/>
                  </a:lnTo>
                  <a:lnTo>
                    <a:pt x="1012" y="177"/>
                  </a:lnTo>
                  <a:lnTo>
                    <a:pt x="1036" y="160"/>
                  </a:lnTo>
                  <a:lnTo>
                    <a:pt x="1063" y="146"/>
                  </a:lnTo>
                  <a:lnTo>
                    <a:pt x="1092" y="136"/>
                  </a:lnTo>
                  <a:lnTo>
                    <a:pt x="1122" y="130"/>
                  </a:lnTo>
                  <a:lnTo>
                    <a:pt x="1154" y="128"/>
                  </a:lnTo>
                  <a:close/>
                  <a:moveTo>
                    <a:pt x="683" y="128"/>
                  </a:moveTo>
                  <a:lnTo>
                    <a:pt x="714" y="129"/>
                  </a:lnTo>
                  <a:lnTo>
                    <a:pt x="743" y="134"/>
                  </a:lnTo>
                  <a:lnTo>
                    <a:pt x="769" y="142"/>
                  </a:lnTo>
                  <a:lnTo>
                    <a:pt x="794" y="154"/>
                  </a:lnTo>
                  <a:lnTo>
                    <a:pt x="817" y="169"/>
                  </a:lnTo>
                  <a:lnTo>
                    <a:pt x="837" y="188"/>
                  </a:lnTo>
                  <a:lnTo>
                    <a:pt x="854" y="210"/>
                  </a:lnTo>
                  <a:lnTo>
                    <a:pt x="867" y="236"/>
                  </a:lnTo>
                  <a:lnTo>
                    <a:pt x="877" y="266"/>
                  </a:lnTo>
                  <a:lnTo>
                    <a:pt x="882" y="300"/>
                  </a:lnTo>
                  <a:lnTo>
                    <a:pt x="761" y="300"/>
                  </a:lnTo>
                  <a:lnTo>
                    <a:pt x="755" y="278"/>
                  </a:lnTo>
                  <a:lnTo>
                    <a:pt x="748" y="260"/>
                  </a:lnTo>
                  <a:lnTo>
                    <a:pt x="737" y="246"/>
                  </a:lnTo>
                  <a:lnTo>
                    <a:pt x="724" y="235"/>
                  </a:lnTo>
                  <a:lnTo>
                    <a:pt x="706" y="229"/>
                  </a:lnTo>
                  <a:lnTo>
                    <a:pt x="686" y="226"/>
                  </a:lnTo>
                  <a:lnTo>
                    <a:pt x="667" y="228"/>
                  </a:lnTo>
                  <a:lnTo>
                    <a:pt x="650" y="235"/>
                  </a:lnTo>
                  <a:lnTo>
                    <a:pt x="634" y="244"/>
                  </a:lnTo>
                  <a:lnTo>
                    <a:pt x="621" y="259"/>
                  </a:lnTo>
                  <a:lnTo>
                    <a:pt x="610" y="277"/>
                  </a:lnTo>
                  <a:lnTo>
                    <a:pt x="602" y="300"/>
                  </a:lnTo>
                  <a:lnTo>
                    <a:pt x="597" y="327"/>
                  </a:lnTo>
                  <a:lnTo>
                    <a:pt x="595" y="358"/>
                  </a:lnTo>
                  <a:lnTo>
                    <a:pt x="595" y="372"/>
                  </a:lnTo>
                  <a:lnTo>
                    <a:pt x="597" y="404"/>
                  </a:lnTo>
                  <a:lnTo>
                    <a:pt x="601" y="432"/>
                  </a:lnTo>
                  <a:lnTo>
                    <a:pt x="609" y="456"/>
                  </a:lnTo>
                  <a:lnTo>
                    <a:pt x="619" y="474"/>
                  </a:lnTo>
                  <a:lnTo>
                    <a:pt x="632" y="488"/>
                  </a:lnTo>
                  <a:lnTo>
                    <a:pt x="647" y="498"/>
                  </a:lnTo>
                  <a:lnTo>
                    <a:pt x="667" y="504"/>
                  </a:lnTo>
                  <a:lnTo>
                    <a:pt x="687" y="506"/>
                  </a:lnTo>
                  <a:lnTo>
                    <a:pt x="707" y="504"/>
                  </a:lnTo>
                  <a:lnTo>
                    <a:pt x="726" y="496"/>
                  </a:lnTo>
                  <a:lnTo>
                    <a:pt x="742" y="483"/>
                  </a:lnTo>
                  <a:lnTo>
                    <a:pt x="755" y="468"/>
                  </a:lnTo>
                  <a:lnTo>
                    <a:pt x="763" y="447"/>
                  </a:lnTo>
                  <a:lnTo>
                    <a:pt x="769" y="424"/>
                  </a:lnTo>
                  <a:lnTo>
                    <a:pt x="884" y="424"/>
                  </a:lnTo>
                  <a:lnTo>
                    <a:pt x="879" y="458"/>
                  </a:lnTo>
                  <a:lnTo>
                    <a:pt x="870" y="488"/>
                  </a:lnTo>
                  <a:lnTo>
                    <a:pt x="855" y="517"/>
                  </a:lnTo>
                  <a:lnTo>
                    <a:pt x="837" y="541"/>
                  </a:lnTo>
                  <a:lnTo>
                    <a:pt x="815" y="561"/>
                  </a:lnTo>
                  <a:lnTo>
                    <a:pt x="787" y="579"/>
                  </a:lnTo>
                  <a:lnTo>
                    <a:pt x="756" y="591"/>
                  </a:lnTo>
                  <a:lnTo>
                    <a:pt x="722" y="598"/>
                  </a:lnTo>
                  <a:lnTo>
                    <a:pt x="683" y="602"/>
                  </a:lnTo>
                  <a:lnTo>
                    <a:pt x="650" y="600"/>
                  </a:lnTo>
                  <a:lnTo>
                    <a:pt x="618" y="594"/>
                  </a:lnTo>
                  <a:lnTo>
                    <a:pt x="589" y="584"/>
                  </a:lnTo>
                  <a:lnTo>
                    <a:pt x="563" y="571"/>
                  </a:lnTo>
                  <a:lnTo>
                    <a:pt x="539" y="553"/>
                  </a:lnTo>
                  <a:lnTo>
                    <a:pt x="517" y="532"/>
                  </a:lnTo>
                  <a:lnTo>
                    <a:pt x="499" y="507"/>
                  </a:lnTo>
                  <a:lnTo>
                    <a:pt x="485" y="478"/>
                  </a:lnTo>
                  <a:lnTo>
                    <a:pt x="475" y="446"/>
                  </a:lnTo>
                  <a:lnTo>
                    <a:pt x="468" y="410"/>
                  </a:lnTo>
                  <a:lnTo>
                    <a:pt x="466" y="369"/>
                  </a:lnTo>
                  <a:lnTo>
                    <a:pt x="466" y="363"/>
                  </a:lnTo>
                  <a:lnTo>
                    <a:pt x="468" y="324"/>
                  </a:lnTo>
                  <a:lnTo>
                    <a:pt x="475" y="286"/>
                  </a:lnTo>
                  <a:lnTo>
                    <a:pt x="486" y="254"/>
                  </a:lnTo>
                  <a:lnTo>
                    <a:pt x="502" y="225"/>
                  </a:lnTo>
                  <a:lnTo>
                    <a:pt x="520" y="199"/>
                  </a:lnTo>
                  <a:lnTo>
                    <a:pt x="541" y="177"/>
                  </a:lnTo>
                  <a:lnTo>
                    <a:pt x="565" y="160"/>
                  </a:lnTo>
                  <a:lnTo>
                    <a:pt x="591" y="146"/>
                  </a:lnTo>
                  <a:lnTo>
                    <a:pt x="621" y="136"/>
                  </a:lnTo>
                  <a:lnTo>
                    <a:pt x="651" y="130"/>
                  </a:lnTo>
                  <a:lnTo>
                    <a:pt x="683" y="128"/>
                  </a:lnTo>
                  <a:close/>
                  <a:moveTo>
                    <a:pt x="209" y="128"/>
                  </a:moveTo>
                  <a:lnTo>
                    <a:pt x="241" y="129"/>
                  </a:lnTo>
                  <a:lnTo>
                    <a:pt x="271" y="134"/>
                  </a:lnTo>
                  <a:lnTo>
                    <a:pt x="297" y="141"/>
                  </a:lnTo>
                  <a:lnTo>
                    <a:pt x="323" y="152"/>
                  </a:lnTo>
                  <a:lnTo>
                    <a:pt x="344" y="165"/>
                  </a:lnTo>
                  <a:lnTo>
                    <a:pt x="362" y="183"/>
                  </a:lnTo>
                  <a:lnTo>
                    <a:pt x="376" y="204"/>
                  </a:lnTo>
                  <a:lnTo>
                    <a:pt x="387" y="228"/>
                  </a:lnTo>
                  <a:lnTo>
                    <a:pt x="394" y="256"/>
                  </a:lnTo>
                  <a:lnTo>
                    <a:pt x="397" y="288"/>
                  </a:lnTo>
                  <a:lnTo>
                    <a:pt x="397" y="592"/>
                  </a:lnTo>
                  <a:lnTo>
                    <a:pt x="272" y="592"/>
                  </a:lnTo>
                  <a:lnTo>
                    <a:pt x="272" y="540"/>
                  </a:lnTo>
                  <a:lnTo>
                    <a:pt x="260" y="556"/>
                  </a:lnTo>
                  <a:lnTo>
                    <a:pt x="245" y="571"/>
                  </a:lnTo>
                  <a:lnTo>
                    <a:pt x="226" y="583"/>
                  </a:lnTo>
                  <a:lnTo>
                    <a:pt x="203" y="592"/>
                  </a:lnTo>
                  <a:lnTo>
                    <a:pt x="178" y="600"/>
                  </a:lnTo>
                  <a:lnTo>
                    <a:pt x="149" y="602"/>
                  </a:lnTo>
                  <a:lnTo>
                    <a:pt x="122" y="600"/>
                  </a:lnTo>
                  <a:lnTo>
                    <a:pt x="97" y="595"/>
                  </a:lnTo>
                  <a:lnTo>
                    <a:pt x="74" y="588"/>
                  </a:lnTo>
                  <a:lnTo>
                    <a:pt x="54" y="576"/>
                  </a:lnTo>
                  <a:lnTo>
                    <a:pt x="36" y="561"/>
                  </a:lnTo>
                  <a:lnTo>
                    <a:pt x="20" y="543"/>
                  </a:lnTo>
                  <a:lnTo>
                    <a:pt x="10" y="522"/>
                  </a:lnTo>
                  <a:lnTo>
                    <a:pt x="2" y="496"/>
                  </a:lnTo>
                  <a:lnTo>
                    <a:pt x="0" y="468"/>
                  </a:lnTo>
                  <a:lnTo>
                    <a:pt x="0" y="463"/>
                  </a:lnTo>
                  <a:lnTo>
                    <a:pt x="2" y="434"/>
                  </a:lnTo>
                  <a:lnTo>
                    <a:pt x="10" y="409"/>
                  </a:lnTo>
                  <a:lnTo>
                    <a:pt x="20" y="387"/>
                  </a:lnTo>
                  <a:lnTo>
                    <a:pt x="35" y="368"/>
                  </a:lnTo>
                  <a:lnTo>
                    <a:pt x="53" y="352"/>
                  </a:lnTo>
                  <a:lnTo>
                    <a:pt x="74" y="340"/>
                  </a:lnTo>
                  <a:lnTo>
                    <a:pt x="98" y="331"/>
                  </a:lnTo>
                  <a:lnTo>
                    <a:pt x="124" y="322"/>
                  </a:lnTo>
                  <a:lnTo>
                    <a:pt x="153" y="318"/>
                  </a:lnTo>
                  <a:lnTo>
                    <a:pt x="183" y="315"/>
                  </a:lnTo>
                  <a:lnTo>
                    <a:pt x="214" y="314"/>
                  </a:lnTo>
                  <a:lnTo>
                    <a:pt x="270" y="314"/>
                  </a:lnTo>
                  <a:lnTo>
                    <a:pt x="270" y="292"/>
                  </a:lnTo>
                  <a:lnTo>
                    <a:pt x="269" y="271"/>
                  </a:lnTo>
                  <a:lnTo>
                    <a:pt x="263" y="253"/>
                  </a:lnTo>
                  <a:lnTo>
                    <a:pt x="254" y="238"/>
                  </a:lnTo>
                  <a:lnTo>
                    <a:pt x="241" y="228"/>
                  </a:lnTo>
                  <a:lnTo>
                    <a:pt x="225" y="222"/>
                  </a:lnTo>
                  <a:lnTo>
                    <a:pt x="203" y="219"/>
                  </a:lnTo>
                  <a:lnTo>
                    <a:pt x="184" y="222"/>
                  </a:lnTo>
                  <a:lnTo>
                    <a:pt x="167" y="226"/>
                  </a:lnTo>
                  <a:lnTo>
                    <a:pt x="154" y="236"/>
                  </a:lnTo>
                  <a:lnTo>
                    <a:pt x="145" y="248"/>
                  </a:lnTo>
                  <a:lnTo>
                    <a:pt x="139" y="262"/>
                  </a:lnTo>
                  <a:lnTo>
                    <a:pt x="135" y="278"/>
                  </a:lnTo>
                  <a:lnTo>
                    <a:pt x="14" y="278"/>
                  </a:lnTo>
                  <a:lnTo>
                    <a:pt x="19" y="247"/>
                  </a:lnTo>
                  <a:lnTo>
                    <a:pt x="30" y="219"/>
                  </a:lnTo>
                  <a:lnTo>
                    <a:pt x="44" y="194"/>
                  </a:lnTo>
                  <a:lnTo>
                    <a:pt x="63" y="174"/>
                  </a:lnTo>
                  <a:lnTo>
                    <a:pt x="86" y="158"/>
                  </a:lnTo>
                  <a:lnTo>
                    <a:pt x="113" y="145"/>
                  </a:lnTo>
                  <a:lnTo>
                    <a:pt x="142" y="135"/>
                  </a:lnTo>
                  <a:lnTo>
                    <a:pt x="174" y="129"/>
                  </a:lnTo>
                  <a:lnTo>
                    <a:pt x="209" y="128"/>
                  </a:lnTo>
                  <a:close/>
                  <a:moveTo>
                    <a:pt x="2544" y="0"/>
                  </a:moveTo>
                  <a:lnTo>
                    <a:pt x="2544" y="138"/>
                  </a:lnTo>
                  <a:lnTo>
                    <a:pt x="2630" y="138"/>
                  </a:lnTo>
                  <a:lnTo>
                    <a:pt x="2630" y="232"/>
                  </a:lnTo>
                  <a:lnTo>
                    <a:pt x="2544" y="232"/>
                  </a:lnTo>
                  <a:lnTo>
                    <a:pt x="2544" y="447"/>
                  </a:lnTo>
                  <a:lnTo>
                    <a:pt x="2546" y="466"/>
                  </a:lnTo>
                  <a:lnTo>
                    <a:pt x="2552" y="480"/>
                  </a:lnTo>
                  <a:lnTo>
                    <a:pt x="2560" y="489"/>
                  </a:lnTo>
                  <a:lnTo>
                    <a:pt x="2573" y="495"/>
                  </a:lnTo>
                  <a:lnTo>
                    <a:pt x="2589" y="498"/>
                  </a:lnTo>
                  <a:lnTo>
                    <a:pt x="2605" y="496"/>
                  </a:lnTo>
                  <a:lnTo>
                    <a:pt x="2621" y="494"/>
                  </a:lnTo>
                  <a:lnTo>
                    <a:pt x="2633" y="489"/>
                  </a:lnTo>
                  <a:lnTo>
                    <a:pt x="2633" y="589"/>
                  </a:lnTo>
                  <a:lnTo>
                    <a:pt x="2615" y="594"/>
                  </a:lnTo>
                  <a:lnTo>
                    <a:pt x="2591" y="597"/>
                  </a:lnTo>
                  <a:lnTo>
                    <a:pt x="2562" y="598"/>
                  </a:lnTo>
                  <a:lnTo>
                    <a:pt x="2528" y="596"/>
                  </a:lnTo>
                  <a:lnTo>
                    <a:pt x="2498" y="590"/>
                  </a:lnTo>
                  <a:lnTo>
                    <a:pt x="2473" y="579"/>
                  </a:lnTo>
                  <a:lnTo>
                    <a:pt x="2452" y="564"/>
                  </a:lnTo>
                  <a:lnTo>
                    <a:pt x="2437" y="544"/>
                  </a:lnTo>
                  <a:lnTo>
                    <a:pt x="2426" y="522"/>
                  </a:lnTo>
                  <a:lnTo>
                    <a:pt x="2419" y="493"/>
                  </a:lnTo>
                  <a:lnTo>
                    <a:pt x="2417" y="460"/>
                  </a:lnTo>
                  <a:lnTo>
                    <a:pt x="2417" y="232"/>
                  </a:lnTo>
                  <a:lnTo>
                    <a:pt x="2364" y="232"/>
                  </a:lnTo>
                  <a:lnTo>
                    <a:pt x="2364" y="138"/>
                  </a:lnTo>
                  <a:lnTo>
                    <a:pt x="2417" y="138"/>
                  </a:lnTo>
                  <a:lnTo>
                    <a:pt x="2417" y="52"/>
                  </a:lnTo>
                  <a:lnTo>
                    <a:pt x="2544" y="0"/>
                  </a:lnTo>
                  <a:close/>
                </a:path>
              </a:pathLst>
            </a:custGeom>
            <a:solidFill>
              <a:schemeClr val="tx1"/>
            </a:solidFill>
            <a:ln w="0">
              <a:noFill/>
              <a:prstDash val="solid"/>
              <a:round/>
              <a:headEnd/>
              <a:tailEnd/>
            </a:ln>
          </p:spPr>
          <p:txBody>
            <a:bodyPr vert="horz" wrap="square" lIns="56650" tIns="28325" rIns="56650" bIns="28325" numCol="1" anchor="t" anchorCtr="0" compatLnSpc="1">
              <a:prstTxWarp prst="textNoShape">
                <a:avLst/>
              </a:prstTxWarp>
            </a:bodyPr>
            <a:lstStyle/>
            <a:p>
              <a:pPr defTabSz="424853"/>
              <a:endParaRPr lang="en-US" sz="836" kern="0">
                <a:solidFill>
                  <a:sysClr val="windowText" lastClr="000000"/>
                </a:solidFill>
              </a:endParaRPr>
            </a:p>
          </p:txBody>
        </p:sp>
      </p:grpSp>
      <p:sp>
        <p:nvSpPr>
          <p:cNvPr id="17" name="Parallelogram 16"/>
          <p:cNvSpPr/>
          <p:nvPr userDrawn="1"/>
        </p:nvSpPr>
        <p:spPr>
          <a:xfrm rot="5400000" flipH="1">
            <a:off x="351244" y="2310238"/>
            <a:ext cx="4173602" cy="4921922"/>
          </a:xfrm>
          <a:prstGeom prst="parallelogram">
            <a:avLst>
              <a:gd name="adj" fmla="val 63990"/>
            </a:avLst>
          </a:prstGeom>
          <a:gradFill flip="none" rotWithShape="1">
            <a:gsLst>
              <a:gs pos="0">
                <a:srgbClr val="00FF00"/>
              </a:gs>
              <a:gs pos="87000">
                <a:srgbClr val="006B0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 name="Title 1"/>
          <p:cNvSpPr>
            <a:spLocks noGrp="1"/>
          </p:cNvSpPr>
          <p:nvPr userDrawn="1">
            <p:ph type="ctrTitle" hasCustomPrompt="1"/>
          </p:nvPr>
        </p:nvSpPr>
        <p:spPr>
          <a:xfrm>
            <a:off x="285751" y="3967988"/>
            <a:ext cx="5519858" cy="1984248"/>
          </a:xfrm>
        </p:spPr>
        <p:txBody>
          <a:bodyPr lIns="0" tIns="0" rIns="0" bIns="0" anchor="b" anchorCtr="0">
            <a:noAutofit/>
          </a:bodyPr>
          <a:lstStyle>
            <a:lvl1pPr algn="l">
              <a:lnSpc>
                <a:spcPct val="80000"/>
              </a:lnSpc>
              <a:defRPr sz="6000">
                <a:solidFill>
                  <a:schemeClr val="tx1"/>
                </a:solidFill>
              </a:defRPr>
            </a:lvl1pPr>
          </a:lstStyle>
          <a:p>
            <a:r>
              <a:rPr lang="en-US" dirty="0"/>
              <a:t>Click to edit title</a:t>
            </a:r>
          </a:p>
        </p:txBody>
      </p:sp>
      <p:sp>
        <p:nvSpPr>
          <p:cNvPr id="4" name="Text Placeholder 3"/>
          <p:cNvSpPr>
            <a:spLocks noGrp="1"/>
          </p:cNvSpPr>
          <p:nvPr userDrawn="1">
            <p:ph type="body" sz="quarter" idx="10" hasCustomPrompt="1"/>
          </p:nvPr>
        </p:nvSpPr>
        <p:spPr>
          <a:xfrm>
            <a:off x="285750" y="6098414"/>
            <a:ext cx="5519724" cy="549275"/>
          </a:xfrm>
        </p:spPr>
        <p:txBody>
          <a:bodyPr lIns="0" tIns="0" rIns="0" bIns="0">
            <a:normAutofit/>
          </a:bodyPr>
          <a:lstStyle>
            <a:lvl1pPr algn="l">
              <a:defRPr sz="2100" b="1" cap="all" baseline="0">
                <a:solidFill>
                  <a:schemeClr val="tx1"/>
                </a:solidFill>
                <a:latin typeface="+mj-lt"/>
              </a:defRPr>
            </a:lvl1pPr>
          </a:lstStyle>
          <a:p>
            <a:pPr lvl="0"/>
            <a:r>
              <a:rPr lang="en-US" dirty="0"/>
              <a:t>Click to edit subtitle</a:t>
            </a:r>
          </a:p>
        </p:txBody>
      </p:sp>
      <p:sp>
        <p:nvSpPr>
          <p:cNvPr id="18" name="Parallelogram 17"/>
          <p:cNvSpPr/>
          <p:nvPr userDrawn="1"/>
        </p:nvSpPr>
        <p:spPr>
          <a:xfrm rot="16200000">
            <a:off x="351244" y="-374160"/>
            <a:ext cx="4173602" cy="4921922"/>
          </a:xfrm>
          <a:prstGeom prst="parallelogram">
            <a:avLst>
              <a:gd name="adj" fmla="val 63990"/>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606987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285750" y="1014986"/>
            <a:ext cx="8572500" cy="395908"/>
          </a:xfrm>
          <a:prstGeom prst="rect">
            <a:avLst/>
          </a:prstGeom>
        </p:spPr>
        <p:txBody>
          <a:bodyPr lIns="0">
            <a:noAutofit/>
          </a:bodyPr>
          <a:lstStyle>
            <a:lvl1pPr marL="0" indent="0">
              <a:spcBef>
                <a:spcPts val="0"/>
              </a:spcBef>
              <a:buNone/>
              <a:defRPr sz="1500" b="1">
                <a:solidFill>
                  <a:schemeClr val="bg1">
                    <a:lumMod val="65000"/>
                    <a:lumOff val="35000"/>
                  </a:schemeClr>
                </a:solidFill>
                <a:latin typeface="+mn-lt"/>
              </a:defRPr>
            </a:lvl1pPr>
            <a:lvl2pPr>
              <a:defRPr sz="2624"/>
            </a:lvl2pPr>
            <a:lvl3pPr>
              <a:defRPr sz="2399"/>
            </a:lvl3pPr>
            <a:lvl4pPr>
              <a:defRPr sz="2174"/>
            </a:lvl4pPr>
            <a:lvl5pPr>
              <a:defRPr sz="2024"/>
            </a:lvl5pPr>
          </a:lstStyle>
          <a:p>
            <a:pPr lvl="0"/>
            <a:r>
              <a:rPr lang="en-US" dirty="0"/>
              <a:t>Click to edit Master text styles</a:t>
            </a:r>
          </a:p>
        </p:txBody>
      </p:sp>
      <p:sp>
        <p:nvSpPr>
          <p:cNvPr id="8" name="Content Placeholder 7"/>
          <p:cNvSpPr>
            <a:spLocks noGrp="1"/>
          </p:cNvSpPr>
          <p:nvPr>
            <p:ph sz="quarter" idx="11"/>
          </p:nvPr>
        </p:nvSpPr>
        <p:spPr>
          <a:xfrm>
            <a:off x="285750" y="1410894"/>
            <a:ext cx="8572500" cy="5053914"/>
          </a:xfrm>
        </p:spPr>
        <p:txBody>
          <a:bodyPr/>
          <a:lstStyle>
            <a:lvl1pPr marL="0" indent="0">
              <a:defRPr b="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285750" y="2"/>
            <a:ext cx="8572500" cy="1014984"/>
          </a:xfrm>
        </p:spPr>
        <p:txBody>
          <a:bodyPr/>
          <a:lstStyle/>
          <a:p>
            <a:r>
              <a:rPr lang="en-US" dirty="0"/>
              <a:t>Click to edit Master title style</a:t>
            </a:r>
            <a:endParaRPr lang="en-AU" dirty="0"/>
          </a:p>
        </p:txBody>
      </p:sp>
      <p:sp>
        <p:nvSpPr>
          <p:cNvPr id="7" name="Footer Placeholder 4"/>
          <p:cNvSpPr>
            <a:spLocks noGrp="1"/>
          </p:cNvSpPr>
          <p:nvPr>
            <p:ph type="ftr" sz="quarter" idx="3"/>
          </p:nvPr>
        </p:nvSpPr>
        <p:spPr>
          <a:xfrm>
            <a:off x="285752" y="6576388"/>
            <a:ext cx="4286249" cy="206375"/>
          </a:xfrm>
          <a:prstGeom prst="rect">
            <a:avLst/>
          </a:prstGeom>
        </p:spPr>
        <p:txBody>
          <a:bodyPr vert="horz" lIns="0" tIns="0" rIns="0" bIns="0" rtlCol="0" anchor="b" anchorCtr="0"/>
          <a:lstStyle>
            <a:lvl1pPr algn="l">
              <a:defRPr sz="750">
                <a:solidFill>
                  <a:schemeClr val="bg2">
                    <a:lumMod val="50000"/>
                    <a:lumOff val="50000"/>
                  </a:schemeClr>
                </a:solidFill>
                <a:latin typeface="+mn-lt"/>
              </a:defRPr>
            </a:lvl1pPr>
          </a:lstStyle>
          <a:p>
            <a:r>
              <a:rPr lang="en-US" dirty="0"/>
              <a:t>Copyright © 2017 Accenture  All rights reserved.</a:t>
            </a:r>
          </a:p>
        </p:txBody>
      </p:sp>
      <p:sp>
        <p:nvSpPr>
          <p:cNvPr id="9" name="Slide Number Placeholder 5"/>
          <p:cNvSpPr>
            <a:spLocks noGrp="1"/>
          </p:cNvSpPr>
          <p:nvPr>
            <p:ph type="sldNum" sz="quarter" idx="4"/>
          </p:nvPr>
        </p:nvSpPr>
        <p:spPr>
          <a:xfrm>
            <a:off x="8629652" y="6576388"/>
            <a:ext cx="228599" cy="206375"/>
          </a:xfrm>
          <a:prstGeom prst="rect">
            <a:avLst/>
          </a:prstGeom>
        </p:spPr>
        <p:txBody>
          <a:bodyPr vert="horz" lIns="0" tIns="0" rIns="0" bIns="0" rtlCol="0" anchor="b" anchorCtr="0"/>
          <a:lstStyle>
            <a:lvl1pPr algn="r">
              <a:defRPr sz="75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267260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a:xfrm>
            <a:off x="285750" y="0"/>
            <a:ext cx="8572500" cy="1014984"/>
          </a:xfrm>
        </p:spPr>
        <p:txBody>
          <a:bodyPr/>
          <a:lstStyle/>
          <a:p>
            <a:r>
              <a:rPr lang="en-US" dirty="0"/>
              <a:t>Click to edit Master title style</a:t>
            </a:r>
            <a:endParaRPr lang="en-AU" dirty="0"/>
          </a:p>
        </p:txBody>
      </p:sp>
      <p:sp>
        <p:nvSpPr>
          <p:cNvPr id="10" name="Content Placeholder 9"/>
          <p:cNvSpPr>
            <a:spLocks noGrp="1"/>
          </p:cNvSpPr>
          <p:nvPr>
            <p:ph sz="quarter" idx="14"/>
          </p:nvPr>
        </p:nvSpPr>
        <p:spPr>
          <a:xfrm>
            <a:off x="285750" y="1014984"/>
            <a:ext cx="8572500" cy="5376672"/>
          </a:xfrm>
        </p:spPr>
        <p:txBody>
          <a:bodyPr/>
          <a:lstStyle>
            <a:lvl1pPr marL="0" indent="0">
              <a:defRPr>
                <a:solidFill>
                  <a:schemeClr val="bg1">
                    <a:lumMod val="65000"/>
                    <a:lumOff val="35000"/>
                  </a:schemeClr>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Footer Placeholder 4"/>
          <p:cNvSpPr>
            <a:spLocks noGrp="1"/>
          </p:cNvSpPr>
          <p:nvPr>
            <p:ph type="ftr" sz="quarter" idx="3"/>
          </p:nvPr>
        </p:nvSpPr>
        <p:spPr>
          <a:xfrm>
            <a:off x="285752" y="6576388"/>
            <a:ext cx="4286249" cy="206375"/>
          </a:xfrm>
          <a:prstGeom prst="rect">
            <a:avLst/>
          </a:prstGeom>
        </p:spPr>
        <p:txBody>
          <a:bodyPr vert="horz" lIns="0" tIns="0" rIns="0" bIns="0" rtlCol="0" anchor="b" anchorCtr="0"/>
          <a:lstStyle>
            <a:lvl1pPr algn="l">
              <a:defRPr sz="75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8629652" y="6576388"/>
            <a:ext cx="228599" cy="206375"/>
          </a:xfrm>
          <a:prstGeom prst="rect">
            <a:avLst/>
          </a:prstGeom>
        </p:spPr>
        <p:txBody>
          <a:bodyPr vert="horz" lIns="0" tIns="0" rIns="0" bIns="0" rtlCol="0" anchor="b" anchorCtr="0"/>
          <a:lstStyle>
            <a:lvl1pPr algn="r">
              <a:defRPr sz="75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9902189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5" name="Title 4"/>
          <p:cNvSpPr>
            <a:spLocks noGrp="1"/>
          </p:cNvSpPr>
          <p:nvPr>
            <p:ph type="title"/>
          </p:nvPr>
        </p:nvSpPr>
        <p:spPr>
          <a:xfrm>
            <a:off x="285750" y="2"/>
            <a:ext cx="8572500" cy="1014983"/>
          </a:xfrm>
        </p:spPr>
        <p:txBody>
          <a:bodyPr/>
          <a:lstStyle/>
          <a:p>
            <a:r>
              <a:rPr lang="en-US" dirty="0"/>
              <a:t>Click to edit Master title style</a:t>
            </a:r>
            <a:endParaRPr lang="en-AU" dirty="0"/>
          </a:p>
        </p:txBody>
      </p:sp>
      <p:sp>
        <p:nvSpPr>
          <p:cNvPr id="6" name="Text Placeholder 16"/>
          <p:cNvSpPr>
            <a:spLocks noGrp="1"/>
          </p:cNvSpPr>
          <p:nvPr>
            <p:ph type="body" sz="quarter" idx="10"/>
          </p:nvPr>
        </p:nvSpPr>
        <p:spPr>
          <a:xfrm>
            <a:off x="285750" y="1014984"/>
            <a:ext cx="8572500" cy="395908"/>
          </a:xfrm>
          <a:prstGeom prst="rect">
            <a:avLst/>
          </a:prstGeom>
        </p:spPr>
        <p:txBody>
          <a:bodyPr lIns="0">
            <a:noAutofit/>
          </a:bodyPr>
          <a:lstStyle>
            <a:lvl1pPr marL="0" indent="0">
              <a:spcBef>
                <a:spcPts val="0"/>
              </a:spcBef>
              <a:buNone/>
              <a:defRPr sz="1500" b="1">
                <a:solidFill>
                  <a:schemeClr val="bg1">
                    <a:lumMod val="65000"/>
                    <a:lumOff val="35000"/>
                  </a:schemeClr>
                </a:solidFill>
                <a:latin typeface="+mn-lt"/>
              </a:defRPr>
            </a:lvl1pPr>
            <a:lvl2pPr>
              <a:defRPr sz="2624"/>
            </a:lvl2pPr>
            <a:lvl3pPr>
              <a:defRPr sz="2399"/>
            </a:lvl3pPr>
            <a:lvl4pPr>
              <a:defRPr sz="2174"/>
            </a:lvl4pPr>
            <a:lvl5pPr>
              <a:defRPr sz="2024"/>
            </a:lvl5pPr>
          </a:lstStyle>
          <a:p>
            <a:pPr lvl="0"/>
            <a:r>
              <a:rPr lang="en-US" dirty="0"/>
              <a:t>Click to edit Master text styles</a:t>
            </a:r>
          </a:p>
        </p:txBody>
      </p:sp>
      <p:sp>
        <p:nvSpPr>
          <p:cNvPr id="7" name="Footer Placeholder 4"/>
          <p:cNvSpPr>
            <a:spLocks noGrp="1"/>
          </p:cNvSpPr>
          <p:nvPr>
            <p:ph type="ftr" sz="quarter" idx="3"/>
          </p:nvPr>
        </p:nvSpPr>
        <p:spPr>
          <a:xfrm>
            <a:off x="285752" y="6576388"/>
            <a:ext cx="4286249" cy="206375"/>
          </a:xfrm>
          <a:prstGeom prst="rect">
            <a:avLst/>
          </a:prstGeom>
        </p:spPr>
        <p:txBody>
          <a:bodyPr vert="horz" lIns="0" tIns="0" rIns="0" bIns="0" rtlCol="0" anchor="b" anchorCtr="0"/>
          <a:lstStyle>
            <a:lvl1pPr algn="l">
              <a:defRPr sz="75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8629652" y="6576388"/>
            <a:ext cx="228599" cy="206375"/>
          </a:xfrm>
          <a:prstGeom prst="rect">
            <a:avLst/>
          </a:prstGeom>
        </p:spPr>
        <p:txBody>
          <a:bodyPr vert="horz" lIns="0" tIns="0" rIns="0" bIns="0" rtlCol="0" anchor="b" anchorCtr="0"/>
          <a:lstStyle>
            <a:lvl1pPr algn="r">
              <a:defRPr sz="75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693934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a:xfrm>
            <a:off x="285750" y="0"/>
            <a:ext cx="8572500" cy="1014984"/>
          </a:xfrm>
        </p:spPr>
        <p:txBody>
          <a:bodyPr/>
          <a:lstStyle>
            <a:lvl1pPr>
              <a:lnSpc>
                <a:spcPct val="70000"/>
              </a:lnSpc>
              <a:defRPr/>
            </a:lvl1pPr>
          </a:lstStyle>
          <a:p>
            <a:r>
              <a:rPr lang="en-US"/>
              <a:t>Click to edit Master title style</a:t>
            </a:r>
            <a:endParaRPr lang="en-AU"/>
          </a:p>
        </p:txBody>
      </p:sp>
      <p:sp>
        <p:nvSpPr>
          <p:cNvPr id="7" name="Footer Placeholder 4"/>
          <p:cNvSpPr>
            <a:spLocks noGrp="1"/>
          </p:cNvSpPr>
          <p:nvPr>
            <p:ph type="ftr" sz="quarter" idx="3"/>
          </p:nvPr>
        </p:nvSpPr>
        <p:spPr>
          <a:xfrm>
            <a:off x="285752" y="6576388"/>
            <a:ext cx="4286249" cy="206375"/>
          </a:xfrm>
          <a:prstGeom prst="rect">
            <a:avLst/>
          </a:prstGeom>
        </p:spPr>
        <p:txBody>
          <a:bodyPr vert="horz" lIns="0" tIns="0" rIns="0" bIns="0" rtlCol="0" anchor="b" anchorCtr="0"/>
          <a:lstStyle>
            <a:lvl1pPr algn="l">
              <a:defRPr sz="75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8629652" y="6576388"/>
            <a:ext cx="228599" cy="206375"/>
          </a:xfrm>
          <a:prstGeom prst="rect">
            <a:avLst/>
          </a:prstGeom>
        </p:spPr>
        <p:txBody>
          <a:bodyPr vert="horz" lIns="0" tIns="0" rIns="0" bIns="0" rtlCol="0" anchor="b" anchorCtr="0"/>
          <a:lstStyle>
            <a:lvl1pPr algn="r">
              <a:defRPr sz="75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356388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285752" y="6576388"/>
            <a:ext cx="4286249" cy="206375"/>
          </a:xfrm>
          <a:prstGeom prst="rect">
            <a:avLst/>
          </a:prstGeom>
        </p:spPr>
        <p:txBody>
          <a:bodyPr vert="horz" lIns="0" tIns="0" rIns="0" bIns="0" rtlCol="0" anchor="b" anchorCtr="0"/>
          <a:lstStyle>
            <a:lvl1pPr algn="l">
              <a:defRPr sz="750">
                <a:solidFill>
                  <a:schemeClr val="bg2">
                    <a:lumMod val="50000"/>
                    <a:lumOff val="50000"/>
                  </a:schemeClr>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8629652" y="6576388"/>
            <a:ext cx="228599" cy="206375"/>
          </a:xfrm>
          <a:prstGeom prst="rect">
            <a:avLst/>
          </a:prstGeom>
        </p:spPr>
        <p:txBody>
          <a:bodyPr vert="horz" lIns="0" tIns="0" rIns="0" bIns="0" rtlCol="0" anchor="b" anchorCtr="0"/>
          <a:lstStyle>
            <a:lvl1pPr algn="r">
              <a:defRPr sz="75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70381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grpSp>
        <p:nvGrpSpPr>
          <p:cNvPr id="5" name="Group 4"/>
          <p:cNvGrpSpPr/>
          <p:nvPr userDrawn="1"/>
        </p:nvGrpSpPr>
        <p:grpSpPr>
          <a:xfrm>
            <a:off x="6268763" y="1509377"/>
            <a:ext cx="2524120" cy="1691650"/>
            <a:chOff x="5701703" y="682760"/>
            <a:chExt cx="3074395" cy="2060440"/>
          </a:xfrm>
        </p:grpSpPr>
        <p:sp>
          <p:nvSpPr>
            <p:cNvPr id="6" name="Freeform 5"/>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1D3C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8" name="Group 7"/>
          <p:cNvGrpSpPr/>
          <p:nvPr userDrawn="1"/>
        </p:nvGrpSpPr>
        <p:grpSpPr>
          <a:xfrm>
            <a:off x="227903" y="90259"/>
            <a:ext cx="2823933" cy="822099"/>
            <a:chOff x="448031" y="5788818"/>
            <a:chExt cx="2183719" cy="635721"/>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0" name="Freeform 9"/>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1D3C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266"/>
                </a:solidFill>
              </a:endParaRPr>
            </a:p>
          </p:txBody>
        </p:sp>
      </p:grpSp>
      <p:pic>
        <p:nvPicPr>
          <p:cNvPr id="11" name="Picture 10"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7903" y="1057958"/>
            <a:ext cx="4693923" cy="228600"/>
          </a:xfrm>
          <a:prstGeom prst="rect">
            <a:avLst/>
          </a:prstGeom>
        </p:spPr>
      </p:pic>
      <p:sp>
        <p:nvSpPr>
          <p:cNvPr id="12" name="TextBox 11"/>
          <p:cNvSpPr txBox="1"/>
          <p:nvPr userDrawn="1"/>
        </p:nvSpPr>
        <p:spPr>
          <a:xfrm>
            <a:off x="5144877" y="3771146"/>
            <a:ext cx="3780208" cy="1015663"/>
          </a:xfrm>
          <a:prstGeom prst="rect">
            <a:avLst/>
          </a:prstGeom>
          <a:noFill/>
        </p:spPr>
        <p:txBody>
          <a:bodyPr wrap="square" rtlCol="0">
            <a:spAutoFit/>
          </a:bodyPr>
          <a:lstStyle/>
          <a:p>
            <a:r>
              <a:rPr lang="en-US" sz="6000" dirty="0">
                <a:solidFill>
                  <a:schemeClr val="bg1"/>
                </a:solidFill>
              </a:rPr>
              <a:t>Course title</a:t>
            </a:r>
          </a:p>
        </p:txBody>
      </p:sp>
      <p:sp>
        <p:nvSpPr>
          <p:cNvPr id="13" name="Text Placeholder 3"/>
          <p:cNvSpPr txBox="1">
            <a:spLocks/>
          </p:cNvSpPr>
          <p:nvPr userDrawn="1"/>
        </p:nvSpPr>
        <p:spPr>
          <a:xfrm>
            <a:off x="5178058" y="4974065"/>
            <a:ext cx="3747027" cy="46756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4000" dirty="0">
                <a:solidFill>
                  <a:schemeClr val="bg1"/>
                </a:solidFill>
              </a:rPr>
              <a:t>Module 1: Name</a:t>
            </a:r>
          </a:p>
        </p:txBody>
      </p:sp>
      <p:sp>
        <p:nvSpPr>
          <p:cNvPr id="2" name="Rectangle 1"/>
          <p:cNvSpPr/>
          <p:nvPr userDrawn="1"/>
        </p:nvSpPr>
        <p:spPr>
          <a:xfrm>
            <a:off x="30900" y="6615011"/>
            <a:ext cx="3982764" cy="246221"/>
          </a:xfrm>
          <a:prstGeom prst="rect">
            <a:avLst/>
          </a:prstGeom>
        </p:spPr>
        <p:txBody>
          <a:bodyPr wrap="square">
            <a:spAutoFit/>
          </a:bodyPr>
          <a:lstStyle/>
          <a:p>
            <a:r>
              <a:rPr lang="en-US" altLang="en-US" sz="1000" dirty="0">
                <a:solidFill>
                  <a:schemeClr val="bg1"/>
                </a:solidFill>
              </a:rPr>
              <a:t>Accenture CSI Confidential Material.  Do not duplicate or distribute</a:t>
            </a:r>
            <a:endParaRPr lang="en-US" sz="1000" dirty="0">
              <a:solidFill>
                <a:schemeClr val="bg1"/>
              </a:solidFill>
            </a:endParaRPr>
          </a:p>
        </p:txBody>
      </p:sp>
    </p:spTree>
    <p:extLst>
      <p:ext uri="{BB962C8B-B14F-4D97-AF65-F5344CB8AC3E}">
        <p14:creationId xmlns:p14="http://schemas.microsoft.com/office/powerpoint/2010/main" val="7768651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pic>
        <p:nvPicPr>
          <p:cNvPr id="5" name="Picture 2" descr="Image result for circuit hardware"/>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26751" y="-1"/>
            <a:ext cx="9170751"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6751" y="-1"/>
            <a:ext cx="9170751" cy="6858001"/>
          </a:xfrm>
          <a:prstGeom prst="rect">
            <a:avLst/>
          </a:prstGeom>
          <a:gradFill>
            <a:gsLst>
              <a:gs pos="22000">
                <a:schemeClr val="bg1">
                  <a:alpha val="62000"/>
                </a:schemeClr>
              </a:gs>
              <a:gs pos="100000">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 name="Title 1"/>
          <p:cNvSpPr>
            <a:spLocks noGrp="1"/>
          </p:cNvSpPr>
          <p:nvPr>
            <p:ph type="ctrTitle" hasCustomPrompt="1"/>
          </p:nvPr>
        </p:nvSpPr>
        <p:spPr>
          <a:xfrm>
            <a:off x="347472" y="539496"/>
            <a:ext cx="3840480" cy="6035040"/>
          </a:xfrm>
          <a:prstGeom prst="rect">
            <a:avLst/>
          </a:prstGeom>
          <a:ln>
            <a:noFill/>
          </a:ln>
        </p:spPr>
        <p:txBody>
          <a:bodyPr lIns="91440" tIns="91440" rIns="91440" bIns="91440" anchor="t" anchorCtr="0">
            <a:noAutofit/>
          </a:bodyPr>
          <a:lstStyle>
            <a:lvl1pPr algn="l">
              <a:lnSpc>
                <a:spcPct val="80000"/>
              </a:lnSpc>
              <a:defRPr sz="3600" b="0" spc="0" baseline="0">
                <a:solidFill>
                  <a:schemeClr val="tx1"/>
                </a:solidFill>
                <a:latin typeface="Graphik Black" panose="020B0A03030202060203" pitchFamily="34" charset="0"/>
                <a:cs typeface="Arial" pitchFamily="34" charset="0"/>
              </a:defRPr>
            </a:lvl1pPr>
          </a:lstStyle>
          <a:p>
            <a:r>
              <a:rPr lang="en-US" dirty="0"/>
              <a:t>Click to edit Master title style </a:t>
            </a:r>
            <a:endParaRPr lang="en-GB" dirty="0"/>
          </a:p>
        </p:txBody>
      </p:sp>
      <p:cxnSp>
        <p:nvCxnSpPr>
          <p:cNvPr id="11" name="Straight Connector 10"/>
          <p:cNvCxnSpPr/>
          <p:nvPr userDrawn="1"/>
        </p:nvCxnSpPr>
        <p:spPr>
          <a:xfrm>
            <a:off x="347472" y="0"/>
            <a:ext cx="0" cy="2368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452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1" y="428"/>
            <a:ext cx="9142857" cy="6857142"/>
          </a:xfrm>
          <a:prstGeom prst="rect">
            <a:avLst/>
          </a:prstGeom>
        </p:spPr>
      </p:pic>
      <p:sp>
        <p:nvSpPr>
          <p:cNvPr id="41" name="TextBox 40"/>
          <p:cNvSpPr txBox="1"/>
          <p:nvPr userDrawn="1"/>
        </p:nvSpPr>
        <p:spPr>
          <a:xfrm>
            <a:off x="1663547" y="5412511"/>
            <a:ext cx="3780208" cy="1015663"/>
          </a:xfrm>
          <a:prstGeom prst="rect">
            <a:avLst/>
          </a:prstGeom>
          <a:noFill/>
        </p:spPr>
        <p:txBody>
          <a:bodyPr wrap="square" rtlCol="0">
            <a:spAutoFit/>
          </a:bodyPr>
          <a:lstStyle/>
          <a:p>
            <a:r>
              <a:rPr lang="en-US" sz="6000" dirty="0">
                <a:solidFill>
                  <a:schemeClr val="tx1"/>
                </a:solidFill>
              </a:rPr>
              <a:t>Course title</a:t>
            </a:r>
          </a:p>
        </p:txBody>
      </p:sp>
      <p:sp>
        <p:nvSpPr>
          <p:cNvPr id="42" name="Text Placeholder 3"/>
          <p:cNvSpPr txBox="1">
            <a:spLocks/>
          </p:cNvSpPr>
          <p:nvPr userDrawn="1"/>
        </p:nvSpPr>
        <p:spPr>
          <a:xfrm>
            <a:off x="5178059" y="6343273"/>
            <a:ext cx="3747027" cy="46756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4000" dirty="0">
                <a:solidFill>
                  <a:schemeClr val="tx1"/>
                </a:solidFill>
              </a:rPr>
              <a:t>Module 1: Name</a:t>
            </a:r>
          </a:p>
        </p:txBody>
      </p:sp>
      <p:sp>
        <p:nvSpPr>
          <p:cNvPr id="5" name="Rectangle 4"/>
          <p:cNvSpPr/>
          <p:nvPr userDrawn="1"/>
        </p:nvSpPr>
        <p:spPr>
          <a:xfrm>
            <a:off x="149238" y="6606719"/>
            <a:ext cx="3982764" cy="246221"/>
          </a:xfrm>
          <a:prstGeom prst="rect">
            <a:avLst/>
          </a:prstGeom>
        </p:spPr>
        <p:txBody>
          <a:bodyPr wrap="square">
            <a:spAutoFit/>
          </a:bodyPr>
          <a:lstStyle/>
          <a:p>
            <a:r>
              <a:rPr lang="en-US" altLang="en-US" sz="1000" dirty="0">
                <a:solidFill>
                  <a:schemeClr val="bg1"/>
                </a:solidFill>
              </a:rPr>
              <a:t>Accenture CSI Confidential Material.  Do not duplicate or distribute</a:t>
            </a:r>
            <a:endParaRPr lang="en-US" sz="1000" dirty="0">
              <a:solidFill>
                <a:schemeClr val="bg1"/>
              </a:solidFill>
            </a:endParaRPr>
          </a:p>
        </p:txBody>
      </p:sp>
    </p:spTree>
    <p:extLst>
      <p:ext uri="{BB962C8B-B14F-4D97-AF65-F5344CB8AC3E}">
        <p14:creationId xmlns:p14="http://schemas.microsoft.com/office/powerpoint/2010/main" val="1061685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0287001" cy="6858000"/>
          </a:xfrm>
          <a:prstGeom prst="rect">
            <a:avLst/>
          </a:prstGeom>
        </p:spPr>
      </p:pic>
      <p:sp>
        <p:nvSpPr>
          <p:cNvPr id="9" name="Rectangle 8"/>
          <p:cNvSpPr/>
          <p:nvPr userDrawn="1"/>
        </p:nvSpPr>
        <p:spPr>
          <a:xfrm>
            <a:off x="0" y="4583017"/>
            <a:ext cx="10287001" cy="2274982"/>
          </a:xfrm>
          <a:prstGeom prst="rect">
            <a:avLst/>
          </a:prstGeom>
          <a:solidFill>
            <a:schemeClr val="accent1">
              <a:lumMod val="75000"/>
              <a:alpha val="4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7667905" y="90259"/>
            <a:ext cx="2524120" cy="1691650"/>
            <a:chOff x="5701703" y="682760"/>
            <a:chExt cx="3074395" cy="2060440"/>
          </a:xfrm>
        </p:grpSpPr>
        <p:sp>
          <p:nvSpPr>
            <p:cNvPr id="11" name="Freeform 10"/>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3" name="Group 12"/>
          <p:cNvGrpSpPr/>
          <p:nvPr userDrawn="1"/>
        </p:nvGrpSpPr>
        <p:grpSpPr>
          <a:xfrm>
            <a:off x="227903" y="90259"/>
            <a:ext cx="2823933" cy="822099"/>
            <a:chOff x="448031" y="5788818"/>
            <a:chExt cx="2183719" cy="635721"/>
          </a:xfrm>
        </p:grpSpPr>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5" name="Freeform 14"/>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266"/>
                </a:solidFill>
              </a:endParaRPr>
            </a:p>
          </p:txBody>
        </p:sp>
      </p:grpSp>
      <p:pic>
        <p:nvPicPr>
          <p:cNvPr id="16" name="Picture 15"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7903" y="1057958"/>
            <a:ext cx="4693923" cy="228600"/>
          </a:xfrm>
          <a:prstGeom prst="rect">
            <a:avLst/>
          </a:prstGeom>
        </p:spPr>
      </p:pic>
      <p:sp>
        <p:nvSpPr>
          <p:cNvPr id="19" name="TextBox 18"/>
          <p:cNvSpPr txBox="1"/>
          <p:nvPr userDrawn="1"/>
        </p:nvSpPr>
        <p:spPr>
          <a:xfrm>
            <a:off x="0" y="4735168"/>
            <a:ext cx="5846326" cy="1015663"/>
          </a:xfrm>
          <a:prstGeom prst="rect">
            <a:avLst/>
          </a:prstGeom>
          <a:noFill/>
        </p:spPr>
        <p:txBody>
          <a:bodyPr wrap="square" rtlCol="0">
            <a:spAutoFit/>
          </a:bodyPr>
          <a:lstStyle/>
          <a:p>
            <a:r>
              <a:rPr lang="en-US" sz="6000" dirty="0">
                <a:solidFill>
                  <a:schemeClr val="bg1"/>
                </a:solidFill>
              </a:rPr>
              <a:t>Course title</a:t>
            </a:r>
          </a:p>
        </p:txBody>
      </p:sp>
      <p:sp>
        <p:nvSpPr>
          <p:cNvPr id="20" name="Text Placeholder 3"/>
          <p:cNvSpPr txBox="1">
            <a:spLocks/>
          </p:cNvSpPr>
          <p:nvPr userDrawn="1"/>
        </p:nvSpPr>
        <p:spPr>
          <a:xfrm>
            <a:off x="33181" y="5938087"/>
            <a:ext cx="5607669" cy="46756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4000" dirty="0">
                <a:solidFill>
                  <a:schemeClr val="bg1"/>
                </a:solidFill>
              </a:rPr>
              <a:t>Module 1: Name</a:t>
            </a:r>
          </a:p>
        </p:txBody>
      </p:sp>
      <p:sp>
        <p:nvSpPr>
          <p:cNvPr id="17" name="Rectangle 16"/>
          <p:cNvSpPr/>
          <p:nvPr userDrawn="1"/>
        </p:nvSpPr>
        <p:spPr>
          <a:xfrm>
            <a:off x="30900" y="6615011"/>
            <a:ext cx="3982764" cy="246221"/>
          </a:xfrm>
          <a:prstGeom prst="rect">
            <a:avLst/>
          </a:prstGeom>
        </p:spPr>
        <p:txBody>
          <a:bodyPr wrap="square">
            <a:spAutoFit/>
          </a:bodyPr>
          <a:lstStyle/>
          <a:p>
            <a:r>
              <a:rPr lang="en-US" altLang="en-US" sz="1000" dirty="0">
                <a:solidFill>
                  <a:schemeClr val="bg1"/>
                </a:solidFill>
              </a:rPr>
              <a:t>Accenture CSI Confidential Material.  Do not duplicate or distribute</a:t>
            </a:r>
            <a:endParaRPr lang="en-US" sz="1000" dirty="0">
              <a:solidFill>
                <a:schemeClr val="bg1"/>
              </a:solidFill>
            </a:endParaRPr>
          </a:p>
        </p:txBody>
      </p:sp>
    </p:spTree>
    <p:extLst>
      <p:ext uri="{BB962C8B-B14F-4D97-AF65-F5344CB8AC3E}">
        <p14:creationId xmlns:p14="http://schemas.microsoft.com/office/powerpoint/2010/main" val="55603829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ster slide">
    <p:spTree>
      <p:nvGrpSpPr>
        <p:cNvPr id="1" name=""/>
        <p:cNvGrpSpPr/>
        <p:nvPr/>
      </p:nvGrpSpPr>
      <p:grpSpPr>
        <a:xfrm>
          <a:off x="0" y="0"/>
          <a:ext cx="0" cy="0"/>
          <a:chOff x="0" y="0"/>
          <a:chExt cx="0" cy="0"/>
        </a:xfrm>
      </p:grpSpPr>
      <p:sp>
        <p:nvSpPr>
          <p:cNvPr id="66" name="Snip Same Side Corner Rectangle 65"/>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7" name="Straight Connector 6"/>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Title 3"/>
          <p:cNvSpPr>
            <a:spLocks noGrp="1"/>
          </p:cNvSpPr>
          <p:nvPr>
            <p:ph type="title" hasCustomPrompt="1"/>
          </p:nvPr>
        </p:nvSpPr>
        <p:spPr>
          <a:xfrm>
            <a:off x="1" y="325102"/>
            <a:ext cx="9144000" cy="567783"/>
          </a:xfrm>
          <a:prstGeom prst="rect">
            <a:avLst/>
          </a:prstGeom>
        </p:spPr>
        <p:txBody>
          <a:bodyPr/>
          <a:lstStyle>
            <a:lvl1pPr>
              <a:defRPr b="1" baseline="0">
                <a:solidFill>
                  <a:schemeClr val="tx2">
                    <a:lumMod val="75000"/>
                  </a:schemeClr>
                </a:solidFill>
                <a:latin typeface="Arial" panose="020B0604020202020204" pitchFamily="34" charset="0"/>
                <a:cs typeface="Arial" panose="020B0604020202020204" pitchFamily="34" charset="0"/>
              </a:defRPr>
            </a:lvl1pPr>
          </a:lstStyle>
          <a:p>
            <a:r>
              <a:rPr lang="en-US" dirty="0"/>
              <a:t>Master Slide Title</a:t>
            </a:r>
            <a:endParaRPr lang="en-CA" dirty="0"/>
          </a:p>
        </p:txBody>
      </p:sp>
      <p:sp>
        <p:nvSpPr>
          <p:cNvPr id="4"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2685896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urseMap_Module1">
    <p:spTree>
      <p:nvGrpSpPr>
        <p:cNvPr id="1" name=""/>
        <p:cNvGrpSpPr/>
        <p:nvPr/>
      </p:nvGrpSpPr>
      <p:grpSpPr>
        <a:xfrm>
          <a:off x="0" y="0"/>
          <a:ext cx="0" cy="0"/>
          <a:chOff x="0" y="0"/>
          <a:chExt cx="0" cy="0"/>
        </a:xfrm>
      </p:grpSpPr>
      <p:sp>
        <p:nvSpPr>
          <p:cNvPr id="66" name="Snip Same Side Corner Rectangle 65"/>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 name="Straight Connector 6"/>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userDrawn="1"/>
        </p:nvSpPr>
        <p:spPr>
          <a:xfrm>
            <a:off x="1" y="325102"/>
            <a:ext cx="9144000" cy="567783"/>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tx2">
                    <a:lumMod val="75000"/>
                  </a:schemeClr>
                </a:solidFill>
                <a:latin typeface="Arial" panose="020B0604020202020204" pitchFamily="34" charset="0"/>
                <a:cs typeface="Arial" panose="020B0604020202020204" pitchFamily="34" charset="0"/>
              </a:rPr>
              <a:t>Course Map/Module Map</a:t>
            </a:r>
          </a:p>
        </p:txBody>
      </p:sp>
      <p:sp>
        <p:nvSpPr>
          <p:cNvPr id="9" name="Rounded Rectangle 8"/>
          <p:cNvSpPr/>
          <p:nvPr userDrawn="1"/>
        </p:nvSpPr>
        <p:spPr>
          <a:xfrm>
            <a:off x="210608" y="2463313"/>
            <a:ext cx="1972638" cy="571500"/>
          </a:xfrm>
          <a:prstGeom prst="roundRect">
            <a:avLst/>
          </a:prstGeom>
          <a:solidFill>
            <a:schemeClr val="accent1">
              <a:lumMod val="60000"/>
              <a:lumOff val="4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1</a:t>
            </a:r>
          </a:p>
        </p:txBody>
      </p:sp>
      <p:sp>
        <p:nvSpPr>
          <p:cNvPr id="10" name="Rounded Rectangle 9"/>
          <p:cNvSpPr/>
          <p:nvPr userDrawn="1"/>
        </p:nvSpPr>
        <p:spPr>
          <a:xfrm>
            <a:off x="2441090" y="2177563"/>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2</a:t>
            </a:r>
          </a:p>
        </p:txBody>
      </p:sp>
      <p:sp>
        <p:nvSpPr>
          <p:cNvPr id="11" name="Rounded Rectangle 10"/>
          <p:cNvSpPr/>
          <p:nvPr userDrawn="1"/>
        </p:nvSpPr>
        <p:spPr>
          <a:xfrm>
            <a:off x="4671572" y="1888588"/>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3</a:t>
            </a:r>
          </a:p>
        </p:txBody>
      </p:sp>
      <p:sp>
        <p:nvSpPr>
          <p:cNvPr id="12" name="Rounded Rectangle 11"/>
          <p:cNvSpPr/>
          <p:nvPr userDrawn="1"/>
        </p:nvSpPr>
        <p:spPr>
          <a:xfrm>
            <a:off x="6902054" y="1523513"/>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4</a:t>
            </a:r>
          </a:p>
        </p:txBody>
      </p:sp>
      <p:cxnSp>
        <p:nvCxnSpPr>
          <p:cNvPr id="13" name="Elbow Connector 12"/>
          <p:cNvCxnSpPr>
            <a:stCxn id="9" idx="3"/>
            <a:endCxn id="10" idx="1"/>
          </p:cNvCxnSpPr>
          <p:nvPr userDrawn="1"/>
        </p:nvCxnSpPr>
        <p:spPr>
          <a:xfrm flipV="1">
            <a:off x="2183246" y="2463313"/>
            <a:ext cx="257844" cy="285750"/>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0" idx="3"/>
            <a:endCxn id="11" idx="1"/>
          </p:cNvCxnSpPr>
          <p:nvPr userDrawn="1"/>
        </p:nvCxnSpPr>
        <p:spPr>
          <a:xfrm flipV="1">
            <a:off x="4413728" y="2174338"/>
            <a:ext cx="257844" cy="288975"/>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1" idx="3"/>
            <a:endCxn id="12" idx="1"/>
          </p:cNvCxnSpPr>
          <p:nvPr userDrawn="1"/>
        </p:nvCxnSpPr>
        <p:spPr>
          <a:xfrm flipV="1">
            <a:off x="6644210" y="1809263"/>
            <a:ext cx="257844" cy="365075"/>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userDrawn="1">
            <p:extLst>
              <p:ext uri="{D42A27DB-BD31-4B8C-83A1-F6EECF244321}">
                <p14:modId xmlns:p14="http://schemas.microsoft.com/office/powerpoint/2010/main" val="5154322"/>
              </p:ext>
            </p:extLst>
          </p:nvPr>
        </p:nvGraphicFramePr>
        <p:xfrm>
          <a:off x="146060" y="3341081"/>
          <a:ext cx="2134007" cy="301752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rPr>
                        <a:t>Module Map</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rgbClr val="333F50"/>
                          </a:solidFill>
                        </a:rPr>
                        <a:t>Topic 1</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rgbClr val="333F50"/>
                          </a:solidFill>
                        </a:rPr>
                        <a:t>Activity</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rgbClr val="333F50"/>
                          </a:solidFill>
                        </a:rPr>
                        <a:t>Break</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rgbClr val="333F50"/>
                          </a:solidFill>
                        </a:rPr>
                        <a:t>Topic 2</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270747">
                <a:tc>
                  <a:txBody>
                    <a:bodyPr/>
                    <a:lstStyle/>
                    <a:p>
                      <a:pPr algn="ctr"/>
                      <a:r>
                        <a:rPr lang="en-US" sz="1200" dirty="0">
                          <a:solidFill>
                            <a:srgbClr val="333F50"/>
                          </a:solidFill>
                        </a:rPr>
                        <a:t>Topic 3</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r h="270747">
                <a:tc>
                  <a:txBody>
                    <a:bodyPr/>
                    <a:lstStyle/>
                    <a:p>
                      <a:pPr algn="ctr"/>
                      <a:r>
                        <a:rPr lang="en-US" sz="1200" dirty="0">
                          <a:solidFill>
                            <a:srgbClr val="333F50"/>
                          </a:solidFill>
                        </a:rPr>
                        <a:t>Lunch</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6"/>
                  </a:ext>
                </a:extLst>
              </a:tr>
              <a:tr h="270747">
                <a:tc>
                  <a:txBody>
                    <a:bodyPr/>
                    <a:lstStyle/>
                    <a:p>
                      <a:pPr algn="ctr"/>
                      <a:r>
                        <a:rPr lang="en-US" sz="1200" dirty="0">
                          <a:solidFill>
                            <a:srgbClr val="333F50"/>
                          </a:solidFill>
                        </a:rPr>
                        <a:t>Topic 4</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7"/>
                  </a:ext>
                </a:extLst>
              </a:tr>
              <a:tr h="270747">
                <a:tc>
                  <a:txBody>
                    <a:bodyPr/>
                    <a:lstStyle/>
                    <a:p>
                      <a:pPr algn="ctr"/>
                      <a:r>
                        <a:rPr lang="en-US" sz="1200" dirty="0">
                          <a:solidFill>
                            <a:srgbClr val="333F50"/>
                          </a:solidFill>
                        </a:rPr>
                        <a:t>Discussion</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8"/>
                  </a:ext>
                </a:extLst>
              </a:tr>
              <a:tr h="270747">
                <a:tc>
                  <a:txBody>
                    <a:bodyPr/>
                    <a:lstStyle/>
                    <a:p>
                      <a:pPr algn="ctr"/>
                      <a:r>
                        <a:rPr lang="en-US" sz="1200" dirty="0">
                          <a:solidFill>
                            <a:srgbClr val="333F50"/>
                          </a:solidFill>
                        </a:rPr>
                        <a:t>Topic 5</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9"/>
                  </a:ext>
                </a:extLst>
              </a:tr>
              <a:tr h="270747">
                <a:tc>
                  <a:txBody>
                    <a:bodyPr/>
                    <a:lstStyle/>
                    <a:p>
                      <a:pPr algn="ctr"/>
                      <a:r>
                        <a:rPr lang="en-US" sz="1200" dirty="0">
                          <a:solidFill>
                            <a:srgbClr val="333F50"/>
                          </a:solidFill>
                        </a:rPr>
                        <a:t>Module Summary </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cxnSp>
        <p:nvCxnSpPr>
          <p:cNvPr id="17" name="Straight Arrow Connector 16"/>
          <p:cNvCxnSpPr>
            <a:stCxn id="9" idx="2"/>
          </p:cNvCxnSpPr>
          <p:nvPr userDrawn="1"/>
        </p:nvCxnSpPr>
        <p:spPr>
          <a:xfrm>
            <a:off x="1196927" y="3034813"/>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3516808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urseMap_Module2">
    <p:spTree>
      <p:nvGrpSpPr>
        <p:cNvPr id="1" name=""/>
        <p:cNvGrpSpPr/>
        <p:nvPr/>
      </p:nvGrpSpPr>
      <p:grpSpPr>
        <a:xfrm>
          <a:off x="0" y="0"/>
          <a:ext cx="0" cy="0"/>
          <a:chOff x="0" y="0"/>
          <a:chExt cx="0" cy="0"/>
        </a:xfrm>
      </p:grpSpPr>
      <p:sp>
        <p:nvSpPr>
          <p:cNvPr id="66" name="Snip Same Side Corner Rectangle 65"/>
          <p:cNvSpPr/>
          <p:nvPr userDrawn="1"/>
        </p:nvSpPr>
        <p:spPr>
          <a:xfrm>
            <a:off x="0" y="6468184"/>
            <a:ext cx="9144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 name="Straight Connector 6"/>
          <p:cNvCxnSpPr/>
          <p:nvPr userDrawn="1"/>
        </p:nvCxnSpPr>
        <p:spPr>
          <a:xfrm>
            <a:off x="0" y="1057275"/>
            <a:ext cx="914400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userDrawn="1"/>
        </p:nvSpPr>
        <p:spPr>
          <a:xfrm>
            <a:off x="1" y="325102"/>
            <a:ext cx="9144000" cy="567783"/>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tx2">
                    <a:lumMod val="75000"/>
                  </a:schemeClr>
                </a:solidFill>
                <a:latin typeface="Arial" panose="020B0604020202020204" pitchFamily="34" charset="0"/>
                <a:cs typeface="Arial" panose="020B0604020202020204" pitchFamily="34" charset="0"/>
              </a:rPr>
              <a:t>Course Map/Module Map</a:t>
            </a:r>
          </a:p>
        </p:txBody>
      </p:sp>
      <p:sp>
        <p:nvSpPr>
          <p:cNvPr id="9" name="Rounded Rectangle 8"/>
          <p:cNvSpPr/>
          <p:nvPr userDrawn="1"/>
        </p:nvSpPr>
        <p:spPr>
          <a:xfrm>
            <a:off x="210608" y="2463313"/>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1</a:t>
            </a:r>
          </a:p>
        </p:txBody>
      </p:sp>
      <p:sp>
        <p:nvSpPr>
          <p:cNvPr id="10" name="Rounded Rectangle 9"/>
          <p:cNvSpPr/>
          <p:nvPr userDrawn="1"/>
        </p:nvSpPr>
        <p:spPr>
          <a:xfrm>
            <a:off x="2441090" y="2177563"/>
            <a:ext cx="1972638" cy="571500"/>
          </a:xfrm>
          <a:prstGeom prst="roundRect">
            <a:avLst/>
          </a:prstGeom>
          <a:solidFill>
            <a:schemeClr val="accent1">
              <a:lumMod val="60000"/>
              <a:lumOff val="4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2</a:t>
            </a:r>
          </a:p>
        </p:txBody>
      </p:sp>
      <p:sp>
        <p:nvSpPr>
          <p:cNvPr id="11" name="Rounded Rectangle 10"/>
          <p:cNvSpPr/>
          <p:nvPr userDrawn="1"/>
        </p:nvSpPr>
        <p:spPr>
          <a:xfrm>
            <a:off x="4671572" y="1888588"/>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3</a:t>
            </a:r>
          </a:p>
        </p:txBody>
      </p:sp>
      <p:sp>
        <p:nvSpPr>
          <p:cNvPr id="12" name="Rounded Rectangle 11"/>
          <p:cNvSpPr/>
          <p:nvPr userDrawn="1"/>
        </p:nvSpPr>
        <p:spPr>
          <a:xfrm>
            <a:off x="6902054" y="1523513"/>
            <a:ext cx="1972638" cy="571500"/>
          </a:xfrm>
          <a:prstGeom prst="roundRect">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Module 4</a:t>
            </a:r>
          </a:p>
        </p:txBody>
      </p:sp>
      <p:cxnSp>
        <p:nvCxnSpPr>
          <p:cNvPr id="13" name="Elbow Connector 12"/>
          <p:cNvCxnSpPr>
            <a:stCxn id="9" idx="3"/>
            <a:endCxn id="10" idx="1"/>
          </p:cNvCxnSpPr>
          <p:nvPr userDrawn="1"/>
        </p:nvCxnSpPr>
        <p:spPr>
          <a:xfrm flipV="1">
            <a:off x="2183246" y="2463313"/>
            <a:ext cx="257844" cy="285750"/>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0" idx="3"/>
            <a:endCxn id="11" idx="1"/>
          </p:cNvCxnSpPr>
          <p:nvPr userDrawn="1"/>
        </p:nvCxnSpPr>
        <p:spPr>
          <a:xfrm flipV="1">
            <a:off x="4413728" y="2174338"/>
            <a:ext cx="257844" cy="288975"/>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1" idx="3"/>
            <a:endCxn id="12" idx="1"/>
          </p:cNvCxnSpPr>
          <p:nvPr userDrawn="1"/>
        </p:nvCxnSpPr>
        <p:spPr>
          <a:xfrm flipV="1">
            <a:off x="6644210" y="1809263"/>
            <a:ext cx="257844" cy="365075"/>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userDrawn="1">
            <p:extLst>
              <p:ext uri="{D42A27DB-BD31-4B8C-83A1-F6EECF244321}">
                <p14:modId xmlns:p14="http://schemas.microsoft.com/office/powerpoint/2010/main" val="2076817607"/>
              </p:ext>
            </p:extLst>
          </p:nvPr>
        </p:nvGraphicFramePr>
        <p:xfrm>
          <a:off x="2386953" y="3341081"/>
          <a:ext cx="2134007" cy="301752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rPr>
                        <a:t>Module Map</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rgbClr val="333F50"/>
                          </a:solidFill>
                        </a:rPr>
                        <a:t>Topic 1</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rgbClr val="333F50"/>
                          </a:solidFill>
                        </a:rPr>
                        <a:t>Activity</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rgbClr val="333F50"/>
                          </a:solidFill>
                        </a:rPr>
                        <a:t>Break</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rgbClr val="333F50"/>
                          </a:solidFill>
                        </a:rPr>
                        <a:t>Topic 2</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270747">
                <a:tc>
                  <a:txBody>
                    <a:bodyPr/>
                    <a:lstStyle/>
                    <a:p>
                      <a:pPr algn="ctr"/>
                      <a:r>
                        <a:rPr lang="en-US" sz="1200" dirty="0">
                          <a:solidFill>
                            <a:srgbClr val="333F50"/>
                          </a:solidFill>
                        </a:rPr>
                        <a:t>Topic 3</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r h="270747">
                <a:tc>
                  <a:txBody>
                    <a:bodyPr/>
                    <a:lstStyle/>
                    <a:p>
                      <a:pPr algn="ctr"/>
                      <a:r>
                        <a:rPr lang="en-US" sz="1200" dirty="0">
                          <a:solidFill>
                            <a:srgbClr val="333F50"/>
                          </a:solidFill>
                        </a:rPr>
                        <a:t>Lunch</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6"/>
                  </a:ext>
                </a:extLst>
              </a:tr>
              <a:tr h="270747">
                <a:tc>
                  <a:txBody>
                    <a:bodyPr/>
                    <a:lstStyle/>
                    <a:p>
                      <a:pPr algn="ctr"/>
                      <a:r>
                        <a:rPr lang="en-US" sz="1200" dirty="0">
                          <a:solidFill>
                            <a:srgbClr val="333F50"/>
                          </a:solidFill>
                        </a:rPr>
                        <a:t>Topic 4</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7"/>
                  </a:ext>
                </a:extLst>
              </a:tr>
              <a:tr h="270747">
                <a:tc>
                  <a:txBody>
                    <a:bodyPr/>
                    <a:lstStyle/>
                    <a:p>
                      <a:pPr algn="ctr"/>
                      <a:r>
                        <a:rPr lang="en-US" sz="1200" dirty="0">
                          <a:solidFill>
                            <a:srgbClr val="333F50"/>
                          </a:solidFill>
                        </a:rPr>
                        <a:t>Discussion</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8"/>
                  </a:ext>
                </a:extLst>
              </a:tr>
              <a:tr h="270747">
                <a:tc>
                  <a:txBody>
                    <a:bodyPr/>
                    <a:lstStyle/>
                    <a:p>
                      <a:pPr algn="ctr"/>
                      <a:r>
                        <a:rPr lang="en-US" sz="1200" dirty="0">
                          <a:solidFill>
                            <a:srgbClr val="333F50"/>
                          </a:solidFill>
                        </a:rPr>
                        <a:t>Topic 5</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9"/>
                  </a:ext>
                </a:extLst>
              </a:tr>
              <a:tr h="270747">
                <a:tc>
                  <a:txBody>
                    <a:bodyPr/>
                    <a:lstStyle/>
                    <a:p>
                      <a:pPr algn="ctr"/>
                      <a:r>
                        <a:rPr lang="en-US" sz="1200" dirty="0">
                          <a:solidFill>
                            <a:srgbClr val="333F50"/>
                          </a:solidFill>
                        </a:rPr>
                        <a:t>Module Summary </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cxnSp>
        <p:nvCxnSpPr>
          <p:cNvPr id="22" name="Straight Arrow Connector 21"/>
          <p:cNvCxnSpPr/>
          <p:nvPr userDrawn="1"/>
        </p:nvCxnSpPr>
        <p:spPr>
          <a:xfrm>
            <a:off x="3427409" y="2749063"/>
            <a:ext cx="0" cy="59201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Rectangle 5"/>
          <p:cNvSpPr>
            <a:spLocks noChangeArrowheads="1"/>
          </p:cNvSpPr>
          <p:nvPr userDrawn="1"/>
        </p:nvSpPr>
        <p:spPr bwMode="auto">
          <a:xfrm>
            <a:off x="0"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2016 Accenture All Rights Reserved. </a:t>
            </a:r>
          </a:p>
        </p:txBody>
      </p:sp>
    </p:spTree>
    <p:extLst>
      <p:ext uri="{BB962C8B-B14F-4D97-AF65-F5344CB8AC3E}">
        <p14:creationId xmlns:p14="http://schemas.microsoft.com/office/powerpoint/2010/main" val="373291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024181"/>
      </p:ext>
    </p:extLst>
  </p:cSld>
  <p:clrMap bg1="lt1" tx1="dk1" bg2="lt2" tx2="dk2" accent1="accent1" accent2="accent2" accent3="accent3" accent4="accent4" accent5="accent5" accent6="accent6" hlink="hlink" folHlink="folHlink"/>
  <p:sldLayoutIdLst>
    <p:sldLayoutId id="2147483717" r:id="rId1"/>
    <p:sldLayoutId id="2147483716" r:id="rId2"/>
    <p:sldLayoutId id="2147483718" r:id="rId3"/>
    <p:sldLayoutId id="2147483706" r:id="rId4"/>
    <p:sldLayoutId id="2147483685" r:id="rId5"/>
    <p:sldLayoutId id="2147483719" r:id="rId6"/>
    <p:sldLayoutId id="2147483686" r:id="rId7"/>
    <p:sldLayoutId id="2147483712" r:id="rId8"/>
    <p:sldLayoutId id="2147483713" r:id="rId9"/>
    <p:sldLayoutId id="2147483714" r:id="rId10"/>
    <p:sldLayoutId id="2147483715" r:id="rId11"/>
    <p:sldLayoutId id="2147483704" r:id="rId12"/>
    <p:sldLayoutId id="2147483705" r:id="rId13"/>
    <p:sldLayoutId id="2147483687" r:id="rId14"/>
    <p:sldLayoutId id="2147483688" r:id="rId15"/>
    <p:sldLayoutId id="2147483698" r:id="rId16"/>
    <p:sldLayoutId id="2147483699" r:id="rId17"/>
    <p:sldLayoutId id="2147483700" r:id="rId18"/>
    <p:sldLayoutId id="2147483701" r:id="rId19"/>
    <p:sldLayoutId id="2147483702" r:id="rId20"/>
    <p:sldLayoutId id="2147483703" r:id="rId21"/>
    <p:sldLayoutId id="2147483689" r:id="rId22"/>
    <p:sldLayoutId id="2147483708" r:id="rId23"/>
    <p:sldLayoutId id="2147483709" r:id="rId24"/>
    <p:sldLayoutId id="2147483710" r:id="rId25"/>
    <p:sldLayoutId id="2147483711" r:id="rId26"/>
    <p:sldLayoutId id="2147483690" r:id="rId27"/>
    <p:sldLayoutId id="2147483691" r:id="rId28"/>
    <p:sldLayoutId id="2147483692" r:id="rId29"/>
    <p:sldLayoutId id="2147483693" r:id="rId30"/>
    <p:sldLayoutId id="2147483694" r:id="rId31"/>
    <p:sldLayoutId id="2147483695"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2000">
              <a:schemeClr val="tx1"/>
            </a:gs>
            <a:gs pos="100000">
              <a:schemeClr val="tx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9144"/>
            <a:ext cx="8572500" cy="990601"/>
          </a:xfrm>
          <a:prstGeom prst="rect">
            <a:avLst/>
          </a:prstGeom>
        </p:spPr>
        <p:txBody>
          <a:bodyPr vert="horz" lIns="0" tIns="4572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285750" y="981458"/>
            <a:ext cx="8572500" cy="5357721"/>
          </a:xfrm>
          <a:prstGeom prst="rect">
            <a:avLst/>
          </a:prstGeom>
        </p:spPr>
        <p:txBody>
          <a:bodyPr vert="horz" lIns="0" tIns="91440" rIns="0" bIns="45720" rtlCol="0">
            <a:normAutofit/>
          </a:bodyPr>
          <a:lstStyle/>
          <a:p>
            <a:pPr marL="0" lvl="0" indent="0" algn="l" defTabSz="685783" rtl="0" eaLnBrk="1" latinLnBrk="0" hangingPunct="1">
              <a:lnSpc>
                <a:spcPct val="85000"/>
              </a:lnSpc>
              <a:spcBef>
                <a:spcPts val="0"/>
              </a:spcBef>
              <a:spcAft>
                <a:spcPts val="900"/>
              </a:spcAft>
              <a:buFont typeface="Arial" panose="020B0604020202020204" pitchFamily="34" charset="0"/>
              <a:buNone/>
            </a:pPr>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285752" y="6576388"/>
            <a:ext cx="4286249" cy="206375"/>
          </a:xfrm>
          <a:prstGeom prst="rect">
            <a:avLst/>
          </a:prstGeom>
        </p:spPr>
        <p:txBody>
          <a:bodyPr vert="horz" lIns="0" tIns="0" rIns="0" bIns="0" rtlCol="0" anchor="b" anchorCtr="0"/>
          <a:lstStyle>
            <a:lvl1pPr algn="l">
              <a:defRPr sz="750">
                <a:solidFill>
                  <a:schemeClr val="tx1">
                    <a:lumMod val="50000"/>
                  </a:schemeClr>
                </a:solidFill>
                <a:latin typeface="+mn-lt"/>
              </a:defRPr>
            </a:lvl1pPr>
          </a:lstStyle>
          <a:p>
            <a:r>
              <a:rPr lang="en-US" dirty="0"/>
              <a:t>Copyright © 2017 Accenture  All rights reserved.</a:t>
            </a:r>
          </a:p>
        </p:txBody>
      </p:sp>
      <p:sp>
        <p:nvSpPr>
          <p:cNvPr id="6" name="Slide Number Placeholder 5"/>
          <p:cNvSpPr>
            <a:spLocks noGrp="1"/>
          </p:cNvSpPr>
          <p:nvPr>
            <p:ph type="sldNum" sz="quarter" idx="4"/>
          </p:nvPr>
        </p:nvSpPr>
        <p:spPr>
          <a:xfrm>
            <a:off x="8629652" y="6576388"/>
            <a:ext cx="228599" cy="206375"/>
          </a:xfrm>
          <a:prstGeom prst="rect">
            <a:avLst/>
          </a:prstGeom>
        </p:spPr>
        <p:txBody>
          <a:bodyPr vert="horz" lIns="0" tIns="0" rIns="0" bIns="0" rtlCol="0" anchor="b" anchorCtr="0"/>
          <a:lstStyle>
            <a:lvl1pPr algn="r">
              <a:defRPr sz="750">
                <a:solidFill>
                  <a:schemeClr val="tx1">
                    <a:lumMod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478358787"/>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Lst>
  <p:hf hdr="0" dt="0"/>
  <p:txStyles>
    <p:titleStyle>
      <a:lvl1pPr marL="0" indent="0" algn="l" defTabSz="685783" rtl="0" eaLnBrk="1" latinLnBrk="0" hangingPunct="1">
        <a:lnSpc>
          <a:spcPct val="70000"/>
        </a:lnSpc>
        <a:spcBef>
          <a:spcPct val="0"/>
        </a:spcBef>
        <a:buNone/>
        <a:defRPr sz="2100" b="1" kern="1200" cap="all" baseline="0">
          <a:solidFill>
            <a:schemeClr val="bg1"/>
          </a:solidFill>
          <a:latin typeface="+mj-lt"/>
          <a:ea typeface="+mj-ea"/>
          <a:cs typeface="+mj-cs"/>
        </a:defRPr>
      </a:lvl1pPr>
    </p:titleStyle>
    <p:bodyStyle>
      <a:lvl1pPr marL="41671" indent="0" algn="l" defTabSz="685783" rtl="0" eaLnBrk="1" latinLnBrk="0" hangingPunct="1">
        <a:lnSpc>
          <a:spcPct val="85000"/>
        </a:lnSpc>
        <a:spcBef>
          <a:spcPts val="0"/>
        </a:spcBef>
        <a:spcAft>
          <a:spcPts val="900"/>
        </a:spcAft>
        <a:buFont typeface="Arial" panose="020B0604020202020204" pitchFamily="34" charset="0"/>
        <a:buNone/>
        <a:defRPr lang="en-US" sz="1500" b="1" kern="1200" cap="none" baseline="0" dirty="0">
          <a:solidFill>
            <a:schemeClr val="bg1">
              <a:lumMod val="65000"/>
              <a:lumOff val="35000"/>
            </a:schemeClr>
          </a:solidFill>
          <a:latin typeface="+mn-lt"/>
          <a:ea typeface="+mn-ea"/>
          <a:cs typeface="+mn-cs"/>
        </a:defRPr>
      </a:lvl1pPr>
      <a:lvl2pPr marL="214308" indent="-172637" algn="l" defTabSz="685783" rtl="0" eaLnBrk="1" latinLnBrk="0" hangingPunct="1">
        <a:lnSpc>
          <a:spcPct val="100000"/>
        </a:lnSpc>
        <a:spcBef>
          <a:spcPts val="0"/>
        </a:spcBef>
        <a:spcAft>
          <a:spcPts val="900"/>
        </a:spcAft>
        <a:buFont typeface="Arial" panose="020B0604020202020204" pitchFamily="34" charset="0"/>
        <a:buChar char="•"/>
        <a:defRPr sz="1350" kern="1200">
          <a:solidFill>
            <a:schemeClr val="bg1"/>
          </a:solidFill>
          <a:latin typeface="+mn-lt"/>
          <a:ea typeface="+mn-ea"/>
          <a:cs typeface="+mn-cs"/>
        </a:defRPr>
      </a:lvl2pPr>
      <a:lvl3pPr marL="385754" indent="-172637" algn="l" defTabSz="685783" rtl="0" eaLnBrk="1" latinLnBrk="0" hangingPunct="1">
        <a:lnSpc>
          <a:spcPct val="110000"/>
        </a:lnSpc>
        <a:spcBef>
          <a:spcPts val="0"/>
        </a:spcBef>
        <a:spcAft>
          <a:spcPts val="450"/>
        </a:spcAft>
        <a:buFont typeface="Graphik" panose="020B0503030202060203" pitchFamily="34" charset="0"/>
        <a:buChar char="–"/>
        <a:defRPr sz="1050" kern="1200">
          <a:solidFill>
            <a:schemeClr val="bg1"/>
          </a:solidFill>
          <a:latin typeface="+mn-lt"/>
          <a:ea typeface="+mn-ea"/>
          <a:cs typeface="+mn-cs"/>
        </a:defRPr>
      </a:lvl3pPr>
      <a:lvl4pPr marL="514337" indent="-128585" algn="l" defTabSz="685783" rtl="0" eaLnBrk="1" latinLnBrk="0" hangingPunct="1">
        <a:lnSpc>
          <a:spcPct val="110000"/>
        </a:lnSpc>
        <a:spcBef>
          <a:spcPts val="0"/>
        </a:spcBef>
        <a:spcAft>
          <a:spcPts val="0"/>
        </a:spcAft>
        <a:buFont typeface="Arial" panose="020B0604020202020204" pitchFamily="34" charset="0"/>
        <a:buChar char="•"/>
        <a:defRPr sz="1200" kern="1200">
          <a:solidFill>
            <a:schemeClr val="tx1"/>
          </a:solidFill>
          <a:latin typeface="+mn-lt"/>
          <a:ea typeface="+mn-ea"/>
          <a:cs typeface="+mn-cs"/>
        </a:defRPr>
      </a:lvl4pPr>
      <a:lvl5pPr marL="642922" indent="-133347" algn="l" defTabSz="685783" rtl="0" eaLnBrk="1" latinLnBrk="0" hangingPunct="1">
        <a:lnSpc>
          <a:spcPct val="110000"/>
        </a:lnSpc>
        <a:spcBef>
          <a:spcPts val="0"/>
        </a:spcBef>
        <a:spcAft>
          <a:spcPts val="0"/>
        </a:spcAft>
        <a:buFont typeface="Graphik" panose="020B0503030202060203" pitchFamily="34" charset="0"/>
        <a:buChar char="–"/>
        <a:defRPr sz="1050" kern="1200">
          <a:solidFill>
            <a:schemeClr val="tx1"/>
          </a:solidFill>
          <a:latin typeface="+mn-lt"/>
          <a:ea typeface="+mn-ea"/>
          <a:cs typeface="+mn-cs"/>
        </a:defRPr>
      </a:lvl5pPr>
      <a:lvl6pPr marL="771506" indent="-129776" algn="l" defTabSz="685783"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6pPr>
      <a:lvl7pPr marL="41671" indent="0" algn="l" defTabSz="685783" rtl="0" eaLnBrk="1" latinLnBrk="0" hangingPunct="1">
        <a:lnSpc>
          <a:spcPct val="90000"/>
        </a:lnSpc>
        <a:spcBef>
          <a:spcPts val="600"/>
        </a:spcBef>
        <a:buFont typeface="Arial" panose="020B0604020202020204" pitchFamily="34" charset="0"/>
        <a:buNone/>
        <a:defRPr sz="900" b="1" kern="1200" cap="all" baseline="0">
          <a:solidFill>
            <a:schemeClr val="tx1"/>
          </a:solidFill>
          <a:latin typeface="+mj-lt"/>
          <a:ea typeface="+mn-ea"/>
          <a:cs typeface="+mn-cs"/>
        </a:defRPr>
      </a:lvl7pPr>
      <a:lvl8pPr marL="41671" indent="0" algn="l" defTabSz="685783" rtl="0" eaLnBrk="1" latinLnBrk="0" hangingPunct="1">
        <a:lnSpc>
          <a:spcPct val="100000"/>
        </a:lnSpc>
        <a:spcBef>
          <a:spcPts val="0"/>
        </a:spcBef>
        <a:spcAft>
          <a:spcPts val="600"/>
        </a:spcAft>
        <a:buFont typeface="Arial" panose="020B0604020202020204" pitchFamily="34" charset="0"/>
        <a:buNone/>
        <a:defRPr sz="1350" kern="1200" baseline="0">
          <a:solidFill>
            <a:schemeClr val="tx1"/>
          </a:solidFill>
          <a:latin typeface="+mn-lt"/>
          <a:ea typeface="+mn-ea"/>
          <a:cs typeface="+mn-cs"/>
        </a:defRPr>
      </a:lvl8pPr>
      <a:lvl9pPr marL="41671" indent="0" algn="l" defTabSz="685783" rtl="0" eaLnBrk="1" latinLnBrk="0" hangingPunct="1">
        <a:lnSpc>
          <a:spcPct val="110000"/>
        </a:lnSpc>
        <a:spcBef>
          <a:spcPts val="0"/>
        </a:spcBef>
        <a:spcAft>
          <a:spcPts val="45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slide" Target="slide27.xml"/></Relationships>
</file>

<file path=ppt/slides/_rels/slide26.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slide" Target="slide30.xml"/></Relationships>
</file>

<file path=ppt/slides/_rels/slide29.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36.xml"/><Relationship Id="rId1" Type="http://schemas.openxmlformats.org/officeDocument/2006/relationships/slideLayout" Target="../slideLayouts/slideLayout36.xml"/><Relationship Id="rId6" Type="http://schemas.openxmlformats.org/officeDocument/2006/relationships/slide" Target="slide40.xml"/><Relationship Id="rId5" Type="http://schemas.openxmlformats.org/officeDocument/2006/relationships/slide" Target="slide38.xml"/><Relationship Id="rId4" Type="http://schemas.openxmlformats.org/officeDocument/2006/relationships/slide" Target="slide39.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6.xml"/><Relationship Id="rId4" Type="http://schemas.openxmlformats.org/officeDocument/2006/relationships/slide" Target="slide35.xml"/></Relationships>
</file>

<file path=ppt/slides/_rels/slide3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6.xm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hyperlink" Target="mailto:abc.xyz@accenture.com" TargetMode="External"/><Relationship Id="rId2" Type="http://schemas.openxmlformats.org/officeDocument/2006/relationships/hyperlink" Target="https://email.accenture.com/" TargetMode="Externa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27.xml"/><Relationship Id="rId1" Type="http://schemas.openxmlformats.org/officeDocument/2006/relationships/slideLayout" Target="../slideLayouts/slideLayout36.xml"/><Relationship Id="rId4" Type="http://schemas.openxmlformats.org/officeDocument/2006/relationships/slide" Target="slide45.xml"/></Relationships>
</file>

<file path=ppt/slides/_rels/slide45.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28.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30.xml"/><Relationship Id="rId1" Type="http://schemas.openxmlformats.org/officeDocument/2006/relationships/slideLayout" Target="../slideLayouts/slideLayout36.xml"/><Relationship Id="rId4" Type="http://schemas.openxmlformats.org/officeDocument/2006/relationships/slide" Target="slide48.xml"/></Relationships>
</file>

<file path=ppt/slides/_rels/slide48.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slideLayout" Target="../slideLayouts/slideLayout36.xml"/><Relationship Id="rId1" Type="http://schemas.openxmlformats.org/officeDocument/2006/relationships/vmlDrawing" Target="../drawings/vmlDrawing1.vml"/><Relationship Id="rId5" Type="http://schemas.openxmlformats.org/officeDocument/2006/relationships/image" Target="../media/image20.wmf"/><Relationship Id="rId4" Type="http://schemas.openxmlformats.org/officeDocument/2006/relationships/oleObject" Target="../embeddings/oleObject1.bin"/></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36.xml"/><Relationship Id="rId6" Type="http://schemas.openxmlformats.org/officeDocument/2006/relationships/slide" Target="slide58.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hemeOverride" Target="../theme/themeOverride1.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6.xml"/><Relationship Id="rId4" Type="http://schemas.openxmlformats.org/officeDocument/2006/relationships/slide" Target="slide58.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 Id="rId5" Type="http://schemas.openxmlformats.org/officeDocument/2006/relationships/slide" Target="slide58.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6.xml"/><Relationship Id="rId4" Type="http://schemas.openxmlformats.org/officeDocument/2006/relationships/slide" Target="slide58.xml"/></Relationships>
</file>

<file path=ppt/slides/_rels/slide63.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notesSlide" Target="../notesSlides/notesSlide41.xml"/><Relationship Id="rId1" Type="http://schemas.openxmlformats.org/officeDocument/2006/relationships/slideLayout" Target="../slideLayouts/slideLayout36.xml"/><Relationship Id="rId4" Type="http://schemas.openxmlformats.org/officeDocument/2006/relationships/slide" Target="slide65.xml"/></Relationships>
</file>

<file path=ppt/slides/_rels/slide64.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notesSlide" Target="../notesSlides/notesSlide43.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notesSlide" Target="../notesSlides/notesSlide44.xml"/><Relationship Id="rId1" Type="http://schemas.openxmlformats.org/officeDocument/2006/relationships/slideLayout" Target="../slideLayouts/slideLayout36.xml"/><Relationship Id="rId4" Type="http://schemas.openxmlformats.org/officeDocument/2006/relationships/slide" Target="slide67.xml"/></Relationships>
</file>

<file path=ppt/slides/_rels/slide67.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45.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68.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46.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List_of_unit_testing_frameworks" TargetMode="External"/><Relationship Id="rId7" Type="http://schemas.openxmlformats.org/officeDocument/2006/relationships/hyperlink" Target="https://m.methodology.accenture.com/core_pkg/meth.pkg_core/tasks/Build%20and%20Test%20RICEFW%20Components_332BB165.html" TargetMode="External"/><Relationship Id="rId2" Type="http://schemas.openxmlformats.org/officeDocument/2006/relationships/image" Target="../media/image10.png"/><Relationship Id="rId1" Type="http://schemas.openxmlformats.org/officeDocument/2006/relationships/slideLayout" Target="../slideLayouts/slideLayout36.xml"/><Relationship Id="rId6" Type="http://schemas.openxmlformats.org/officeDocument/2006/relationships/hyperlink" Target="https://m.methodology.accenture.com/core_custom/meth.customv5/tasks/Create%20Unit%20Tests_49C2FF67.html" TargetMode="External"/><Relationship Id="rId5" Type="http://schemas.openxmlformats.org/officeDocument/2006/relationships/hyperlink" Target="http://www.javatpoint.com/junit-tutorial" TargetMode="External"/><Relationship Id="rId4" Type="http://schemas.openxmlformats.org/officeDocument/2006/relationships/hyperlink" Target="http://www.tutorialspoint.com/junit/"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6.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4724400"/>
            <a:ext cx="4659086" cy="1015663"/>
          </a:xfrm>
          <a:prstGeom prst="rect">
            <a:avLst/>
          </a:prstGeom>
          <a:noFill/>
        </p:spPr>
        <p:txBody>
          <a:bodyPr wrap="square" rtlCol="0">
            <a:spAutoFit/>
          </a:bodyPr>
          <a:lstStyle/>
          <a:p>
            <a:r>
              <a:rPr lang="en-US" sz="6000" b="1" dirty="0">
                <a:latin typeface="Arial" panose="020B0604020202020204" pitchFamily="34" charset="0"/>
                <a:cs typeface="Arial" panose="020B0604020202020204" pitchFamily="34" charset="0"/>
              </a:rPr>
              <a:t>Unit Testing</a:t>
            </a:r>
          </a:p>
        </p:txBody>
      </p:sp>
    </p:spTree>
    <p:extLst>
      <p:ext uri="{BB962C8B-B14F-4D97-AF65-F5344CB8AC3E}">
        <p14:creationId xmlns:p14="http://schemas.microsoft.com/office/powerpoint/2010/main" val="1246569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5" name="Rectangle 4"/>
          <p:cNvSpPr/>
          <p:nvPr/>
        </p:nvSpPr>
        <p:spPr>
          <a:xfrm>
            <a:off x="258418" y="1219200"/>
            <a:ext cx="7361582" cy="2308324"/>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State True or False for the following statement.</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“Unit testing is also called Component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True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False</a:t>
            </a:r>
          </a:p>
          <a:p>
            <a:endParaRPr lang="en-US" dirty="0">
              <a:solidFill>
                <a:schemeClr val="tx2">
                  <a:lumMod val="75000"/>
                </a:schemeClr>
              </a:solidFill>
              <a:latin typeface="Arial" panose="020B0604020202020204" pitchFamily="34" charset="0"/>
              <a:cs typeface="Arial" panose="020B0604020202020204" pitchFamily="34" charset="0"/>
            </a:endParaRPr>
          </a:p>
        </p:txBody>
      </p:sp>
      <p:sp>
        <p:nvSpPr>
          <p:cNvPr id="4" name="Rectangle 3">
            <a:hlinkClick r:id="rId3" action="ppaction://hlinksldjump"/>
          </p:cNvPr>
          <p:cNvSpPr/>
          <p:nvPr/>
        </p:nvSpPr>
        <p:spPr>
          <a:xfrm>
            <a:off x="609600" y="2238820"/>
            <a:ext cx="1787857" cy="351980"/>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4" action="ppaction://hlinksldjump"/>
          </p:cNvPr>
          <p:cNvSpPr/>
          <p:nvPr/>
        </p:nvSpPr>
        <p:spPr>
          <a:xfrm>
            <a:off x="609600" y="2772220"/>
            <a:ext cx="1787857" cy="351980"/>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5613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5" name="Rectangle 4"/>
          <p:cNvSpPr/>
          <p:nvPr/>
        </p:nvSpPr>
        <p:spPr>
          <a:xfrm>
            <a:off x="258418" y="1219200"/>
            <a:ext cx="7361582" cy="2308324"/>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State True or False for the following statement.</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“Unit testing is also called Component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True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False</a:t>
            </a:r>
          </a:p>
          <a:p>
            <a:endParaRPr lang="en-US" dirty="0">
              <a:solidFill>
                <a:schemeClr val="bg1"/>
              </a:solidFill>
              <a:latin typeface="Arial" panose="020B0604020202020204" pitchFamily="34" charset="0"/>
              <a:cs typeface="Arial" panose="020B0604020202020204" pitchFamily="34" charset="0"/>
            </a:endParaRPr>
          </a:p>
        </p:txBody>
      </p:sp>
      <p:sp>
        <p:nvSpPr>
          <p:cNvPr id="7" name="Rounded Rectangle 6"/>
          <p:cNvSpPr/>
          <p:nvPr/>
        </p:nvSpPr>
        <p:spPr>
          <a:xfrm>
            <a:off x="464024" y="4814485"/>
            <a:ext cx="7697337" cy="112229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solidFill>
                <a:latin typeface=" Arial"/>
              </a:rPr>
              <a:t>You are right! </a:t>
            </a:r>
          </a:p>
          <a:p>
            <a:pPr algn="ctr"/>
            <a:r>
              <a:rPr lang="en-US" dirty="0">
                <a:solidFill>
                  <a:schemeClr val="bg1"/>
                </a:solidFill>
                <a:latin typeface=" Arial"/>
              </a:rPr>
              <a:t>Unit testing is also called as Component Testing.</a:t>
            </a:r>
            <a:r>
              <a:rPr lang="en-US" dirty="0">
                <a:solidFill>
                  <a:schemeClr val="tx2">
                    <a:lumMod val="75000"/>
                  </a:schemeClr>
                </a:solidFill>
                <a:latin typeface=" Arial"/>
              </a:rPr>
              <a:t> </a:t>
            </a:r>
          </a:p>
        </p:txBody>
      </p:sp>
      <p:pic>
        <p:nvPicPr>
          <p:cNvPr id="8" name="Picture 7"/>
          <p:cNvPicPr>
            <a:picLocks noChangeAspect="1"/>
          </p:cNvPicPr>
          <p:nvPr/>
        </p:nvPicPr>
        <p:blipFill>
          <a:blip r:embed="rId3">
            <a:duotone>
              <a:schemeClr val="accent6">
                <a:shade val="45000"/>
                <a:satMod val="135000"/>
              </a:schemeClr>
              <a:prstClr val="white"/>
            </a:duotone>
          </a:blip>
          <a:stretch>
            <a:fillRect/>
          </a:stretch>
        </p:blipFill>
        <p:spPr>
          <a:xfrm rot="695733">
            <a:off x="43663" y="2178421"/>
            <a:ext cx="670457" cy="502525"/>
          </a:xfrm>
          <a:prstGeom prst="rect">
            <a:avLst/>
          </a:prstGeom>
        </p:spPr>
      </p:pic>
      <p:sp>
        <p:nvSpPr>
          <p:cNvPr id="9" name="Rectangle 8">
            <a:hlinkClick r:id="rId4"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spTree>
    <p:extLst>
      <p:ext uri="{BB962C8B-B14F-4D97-AF65-F5344CB8AC3E}">
        <p14:creationId xmlns:p14="http://schemas.microsoft.com/office/powerpoint/2010/main" val="1786121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5" name="Rectangle 4"/>
          <p:cNvSpPr/>
          <p:nvPr/>
        </p:nvSpPr>
        <p:spPr>
          <a:xfrm>
            <a:off x="258418" y="1219200"/>
            <a:ext cx="7361582" cy="2308324"/>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State True or False for the following statement.</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“Unit testing is also called Component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True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False</a:t>
            </a:r>
          </a:p>
          <a:p>
            <a:endParaRPr lang="en-US" dirty="0">
              <a:solidFill>
                <a:schemeClr val="bg1"/>
              </a:solidFill>
              <a:latin typeface="Arial" panose="020B0604020202020204" pitchFamily="34" charset="0"/>
              <a:cs typeface="Arial" panose="020B0604020202020204" pitchFamily="34" charset="0"/>
            </a:endParaRPr>
          </a:p>
        </p:txBody>
      </p:sp>
      <p:sp>
        <p:nvSpPr>
          <p:cNvPr id="4" name="Rectangle 3">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6" name="Picture 5"/>
          <p:cNvPicPr>
            <a:picLocks noChangeAspect="1"/>
          </p:cNvPicPr>
          <p:nvPr/>
        </p:nvPicPr>
        <p:blipFill>
          <a:blip r:embed="rId4">
            <a:duotone>
              <a:schemeClr val="accent6">
                <a:shade val="45000"/>
                <a:satMod val="135000"/>
              </a:schemeClr>
              <a:prstClr val="white"/>
            </a:duotone>
          </a:blip>
          <a:stretch>
            <a:fillRect/>
          </a:stretch>
        </p:blipFill>
        <p:spPr>
          <a:xfrm rot="695733">
            <a:off x="43663" y="2178421"/>
            <a:ext cx="670457" cy="502525"/>
          </a:xfrm>
          <a:prstGeom prst="rect">
            <a:avLst/>
          </a:prstGeom>
        </p:spPr>
      </p:pic>
      <p:sp>
        <p:nvSpPr>
          <p:cNvPr id="7" name="Rounded Rectangle 6"/>
          <p:cNvSpPr/>
          <p:nvPr/>
        </p:nvSpPr>
        <p:spPr>
          <a:xfrm>
            <a:off x="464024" y="4814485"/>
            <a:ext cx="7697337" cy="11222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latin typeface=" Arial"/>
              </a:rPr>
              <a:t>That’s incorrect!</a:t>
            </a:r>
          </a:p>
          <a:p>
            <a:pPr algn="ctr"/>
            <a:r>
              <a:rPr lang="en-US" dirty="0">
                <a:solidFill>
                  <a:schemeClr val="bg1"/>
                </a:solidFill>
                <a:latin typeface=" Arial"/>
              </a:rPr>
              <a:t>Unit testing is also called as Component Testing. </a:t>
            </a:r>
          </a:p>
        </p:txBody>
      </p:sp>
    </p:spTree>
    <p:extLst>
      <p:ext uri="{BB962C8B-B14F-4D97-AF65-F5344CB8AC3E}">
        <p14:creationId xmlns:p14="http://schemas.microsoft.com/office/powerpoint/2010/main" val="35001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5" name="Rectangle 4"/>
          <p:cNvSpPr/>
          <p:nvPr/>
        </p:nvSpPr>
        <p:spPr>
          <a:xfrm>
            <a:off x="258418" y="1219200"/>
            <a:ext cx="7666382" cy="2585323"/>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State True or False for the following statement.</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“Unit Testing is carried out in an Integrated Development Environment(IDE).”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True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False</a:t>
            </a:r>
          </a:p>
          <a:p>
            <a:endParaRPr lang="en-US" dirty="0">
              <a:solidFill>
                <a:schemeClr val="bg1"/>
              </a:solidFill>
              <a:latin typeface="Arial" panose="020B0604020202020204" pitchFamily="34" charset="0"/>
              <a:cs typeface="Arial" panose="020B0604020202020204" pitchFamily="34" charset="0"/>
            </a:endParaRPr>
          </a:p>
        </p:txBody>
      </p:sp>
      <p:sp>
        <p:nvSpPr>
          <p:cNvPr id="4" name="Rectangle 3">
            <a:hlinkClick r:id="rId3" action="ppaction://hlinksldjump"/>
          </p:cNvPr>
          <p:cNvSpPr/>
          <p:nvPr/>
        </p:nvSpPr>
        <p:spPr>
          <a:xfrm>
            <a:off x="609600" y="2543620"/>
            <a:ext cx="1787857" cy="351980"/>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hlinkClick r:id="rId4" action="ppaction://hlinksldjump"/>
          </p:cNvPr>
          <p:cNvSpPr/>
          <p:nvPr/>
        </p:nvSpPr>
        <p:spPr>
          <a:xfrm>
            <a:off x="609600" y="3077020"/>
            <a:ext cx="1787857" cy="351980"/>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3206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5" name="Rectangle 4"/>
          <p:cNvSpPr/>
          <p:nvPr/>
        </p:nvSpPr>
        <p:spPr>
          <a:xfrm>
            <a:off x="258418" y="1219200"/>
            <a:ext cx="7666382" cy="2585323"/>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State True or False for the following statement.</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“Unit Testing is carried out in an Integrated Development Environment(IDE).”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True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False</a:t>
            </a:r>
          </a:p>
          <a:p>
            <a:endParaRPr lang="en-US" dirty="0">
              <a:solidFill>
                <a:schemeClr val="bg1"/>
              </a:solidFill>
              <a:latin typeface="Arial" panose="020B0604020202020204" pitchFamily="34" charset="0"/>
              <a:cs typeface="Arial" panose="020B0604020202020204" pitchFamily="34" charset="0"/>
            </a:endParaRPr>
          </a:p>
        </p:txBody>
      </p:sp>
      <p:sp>
        <p:nvSpPr>
          <p:cNvPr id="7" name="Rectangle 6">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8" name="Picture 7"/>
          <p:cNvPicPr>
            <a:picLocks noChangeAspect="1"/>
          </p:cNvPicPr>
          <p:nvPr/>
        </p:nvPicPr>
        <p:blipFill>
          <a:blip r:embed="rId4">
            <a:duotone>
              <a:schemeClr val="accent6">
                <a:shade val="45000"/>
                <a:satMod val="135000"/>
              </a:schemeClr>
              <a:prstClr val="white"/>
            </a:duotone>
          </a:blip>
          <a:stretch>
            <a:fillRect/>
          </a:stretch>
        </p:blipFill>
        <p:spPr>
          <a:xfrm rot="695733">
            <a:off x="43663" y="2407021"/>
            <a:ext cx="670457" cy="502525"/>
          </a:xfrm>
          <a:prstGeom prst="rect">
            <a:avLst/>
          </a:prstGeom>
        </p:spPr>
      </p:pic>
      <p:sp>
        <p:nvSpPr>
          <p:cNvPr id="9" name="Rounded Rectangle 8"/>
          <p:cNvSpPr/>
          <p:nvPr/>
        </p:nvSpPr>
        <p:spPr>
          <a:xfrm>
            <a:off x="464024" y="4814485"/>
            <a:ext cx="7697337" cy="112229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solidFill>
                <a:latin typeface=" Arial"/>
              </a:rPr>
              <a:t>You are right! </a:t>
            </a:r>
          </a:p>
          <a:p>
            <a:pPr algn="ctr"/>
            <a:r>
              <a:rPr lang="en-US" dirty="0">
                <a:solidFill>
                  <a:schemeClr val="bg1"/>
                </a:solidFill>
                <a:latin typeface=" Arial"/>
              </a:rPr>
              <a:t>Unit Testing is carried out in an Integrated Development Environment(IDE). </a:t>
            </a:r>
          </a:p>
        </p:txBody>
      </p:sp>
    </p:spTree>
    <p:extLst>
      <p:ext uri="{BB962C8B-B14F-4D97-AF65-F5344CB8AC3E}">
        <p14:creationId xmlns:p14="http://schemas.microsoft.com/office/powerpoint/2010/main" val="3431137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5" name="Rectangle 4"/>
          <p:cNvSpPr/>
          <p:nvPr/>
        </p:nvSpPr>
        <p:spPr>
          <a:xfrm>
            <a:off x="258418" y="1219200"/>
            <a:ext cx="7666382" cy="2585323"/>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State True or False for the following statement.</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“Unit Testing is carried out in an Integrated Development Environment(IDE).”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True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False</a:t>
            </a:r>
          </a:p>
          <a:p>
            <a:endParaRPr lang="en-US"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duotone>
              <a:schemeClr val="accent6">
                <a:shade val="45000"/>
                <a:satMod val="135000"/>
              </a:schemeClr>
              <a:prstClr val="white"/>
            </a:duotone>
          </a:blip>
          <a:stretch>
            <a:fillRect/>
          </a:stretch>
        </p:blipFill>
        <p:spPr>
          <a:xfrm rot="695733">
            <a:off x="43663" y="2407021"/>
            <a:ext cx="670457" cy="502525"/>
          </a:xfrm>
          <a:prstGeom prst="rect">
            <a:avLst/>
          </a:prstGeom>
        </p:spPr>
      </p:pic>
      <p:sp>
        <p:nvSpPr>
          <p:cNvPr id="7" name="Rectangle 6">
            <a:hlinkClick r:id="rId4"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sp>
        <p:nvSpPr>
          <p:cNvPr id="8" name="Rounded Rectangle 7"/>
          <p:cNvSpPr/>
          <p:nvPr/>
        </p:nvSpPr>
        <p:spPr>
          <a:xfrm>
            <a:off x="464024" y="4814485"/>
            <a:ext cx="7697337" cy="11222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latin typeface=" Arial"/>
              </a:rPr>
              <a:t>That’s incorrect!</a:t>
            </a:r>
          </a:p>
          <a:p>
            <a:pPr algn="ctr"/>
            <a:r>
              <a:rPr lang="en-US" dirty="0">
                <a:solidFill>
                  <a:schemeClr val="bg1"/>
                </a:solidFill>
                <a:latin typeface=" Arial"/>
              </a:rPr>
              <a:t>Unit Testing is carried out in an Integrated Development Environment(IDE). </a:t>
            </a:r>
          </a:p>
        </p:txBody>
      </p:sp>
    </p:spTree>
    <p:extLst>
      <p:ext uri="{BB962C8B-B14F-4D97-AF65-F5344CB8AC3E}">
        <p14:creationId xmlns:p14="http://schemas.microsoft.com/office/powerpoint/2010/main" val="2092873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lstStyle/>
          <a:p>
            <a:r>
              <a:rPr lang="en-US" sz="4000" dirty="0">
                <a:latin typeface="Arial" panose="020B0604020202020204" pitchFamily="34" charset="0"/>
                <a:cs typeface="Arial" panose="020B0604020202020204" pitchFamily="34" charset="0"/>
              </a:rPr>
              <a:t>Course Map</a:t>
            </a:r>
          </a:p>
        </p:txBody>
      </p:sp>
      <p:sp>
        <p:nvSpPr>
          <p:cNvPr id="9" name="Rounded Rectangle 8"/>
          <p:cNvSpPr/>
          <p:nvPr/>
        </p:nvSpPr>
        <p:spPr>
          <a:xfrm>
            <a:off x="210608" y="2463313"/>
            <a:ext cx="1972638" cy="571500"/>
          </a:xfrm>
          <a:prstGeom prst="roundRect">
            <a:avLst/>
          </a:prstGeom>
          <a:solidFill>
            <a:srgbClr val="0070C0"/>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Introduction to Unit Testing</a:t>
            </a:r>
          </a:p>
        </p:txBody>
      </p:sp>
      <p:sp>
        <p:nvSpPr>
          <p:cNvPr id="13" name="Rounded Rectangle 12"/>
          <p:cNvSpPr/>
          <p:nvPr/>
        </p:nvSpPr>
        <p:spPr>
          <a:xfrm>
            <a:off x="2441090" y="1888588"/>
            <a:ext cx="1972638" cy="860475"/>
          </a:xfrm>
          <a:prstGeom prst="roundRect">
            <a:avLst/>
          </a:prstGeom>
          <a:solidFill>
            <a:schemeClr val="accent1">
              <a:lumMod val="60000"/>
              <a:lumOff val="4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Implementation of SDLC with TDD </a:t>
            </a:r>
          </a:p>
        </p:txBody>
      </p:sp>
      <p:sp>
        <p:nvSpPr>
          <p:cNvPr id="14" name="Rounded Rectangle 13"/>
          <p:cNvSpPr/>
          <p:nvPr/>
        </p:nvSpPr>
        <p:spPr>
          <a:xfrm>
            <a:off x="4671572" y="1888588"/>
            <a:ext cx="1972638" cy="571500"/>
          </a:xfrm>
          <a:prstGeom prst="roundRect">
            <a:avLst/>
          </a:prstGeom>
          <a:solidFill>
            <a:srgbClr val="0070C0"/>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Techniques &amp; Environment</a:t>
            </a:r>
          </a:p>
        </p:txBody>
      </p:sp>
      <p:sp>
        <p:nvSpPr>
          <p:cNvPr id="15" name="Rounded Rectangle 14"/>
          <p:cNvSpPr/>
          <p:nvPr/>
        </p:nvSpPr>
        <p:spPr>
          <a:xfrm>
            <a:off x="6902054" y="1419367"/>
            <a:ext cx="1972638" cy="675646"/>
          </a:xfrm>
          <a:prstGeom prst="roundRect">
            <a:avLst/>
          </a:prstGeom>
          <a:solidFill>
            <a:srgbClr val="0070C0"/>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Testing Framework Tools</a:t>
            </a:r>
          </a:p>
        </p:txBody>
      </p:sp>
      <p:cxnSp>
        <p:nvCxnSpPr>
          <p:cNvPr id="12" name="Elbow Connector 11"/>
          <p:cNvCxnSpPr>
            <a:stCxn id="9" idx="3"/>
            <a:endCxn id="13" idx="1"/>
          </p:cNvCxnSpPr>
          <p:nvPr/>
        </p:nvCxnSpPr>
        <p:spPr>
          <a:xfrm flipV="1">
            <a:off x="2183246" y="2318826"/>
            <a:ext cx="257844" cy="430237"/>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3" idx="3"/>
            <a:endCxn id="14" idx="1"/>
          </p:cNvCxnSpPr>
          <p:nvPr/>
        </p:nvCxnSpPr>
        <p:spPr>
          <a:xfrm flipV="1">
            <a:off x="4413728" y="2174338"/>
            <a:ext cx="257844" cy="144488"/>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5" idx="1"/>
          </p:cNvCxnSpPr>
          <p:nvPr/>
        </p:nvCxnSpPr>
        <p:spPr>
          <a:xfrm flipV="1">
            <a:off x="6644210" y="1757190"/>
            <a:ext cx="257844" cy="417148"/>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029" name="Table 1028"/>
          <p:cNvGraphicFramePr>
            <a:graphicFrameLocks noGrp="1"/>
          </p:cNvGraphicFramePr>
          <p:nvPr>
            <p:extLst>
              <p:ext uri="{D42A27DB-BD31-4B8C-83A1-F6EECF244321}">
                <p14:modId xmlns:p14="http://schemas.microsoft.com/office/powerpoint/2010/main" val="3076108046"/>
              </p:ext>
            </p:extLst>
          </p:nvPr>
        </p:nvGraphicFramePr>
        <p:xfrm>
          <a:off x="210608" y="3341081"/>
          <a:ext cx="2134007" cy="155448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What is Unit Testing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Purpose and Scope</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Unit Testing Concepts</a:t>
                      </a:r>
                    </a:p>
                    <a:p>
                      <a:pPr algn="ct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Benefits and Limitations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cxnSp>
        <p:nvCxnSpPr>
          <p:cNvPr id="3" name="Straight Arrow Connector 2"/>
          <p:cNvCxnSpPr>
            <a:stCxn id="9" idx="2"/>
          </p:cNvCxnSpPr>
          <p:nvPr/>
        </p:nvCxnSpPr>
        <p:spPr>
          <a:xfrm>
            <a:off x="1196927" y="3034813"/>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extLst>
              <p:ext uri="{D42A27DB-BD31-4B8C-83A1-F6EECF244321}">
                <p14:modId xmlns:p14="http://schemas.microsoft.com/office/powerpoint/2010/main" val="2713326598"/>
              </p:ext>
            </p:extLst>
          </p:nvPr>
        </p:nvGraphicFramePr>
        <p:xfrm>
          <a:off x="2485733" y="3050336"/>
          <a:ext cx="2134007" cy="137160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Introduction to SDLC</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TDD Methodology</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Stage Containment</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Sample SDLC - V Model</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543910284"/>
              </p:ext>
            </p:extLst>
          </p:nvPr>
        </p:nvGraphicFramePr>
        <p:xfrm>
          <a:off x="4703153" y="2749063"/>
          <a:ext cx="2134007" cy="137160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Testing Environment</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Testing Techniques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Deliverables </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Sample Test Case</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800241386"/>
              </p:ext>
            </p:extLst>
          </p:nvPr>
        </p:nvGraphicFramePr>
        <p:xfrm>
          <a:off x="6978278" y="2331720"/>
          <a:ext cx="2134007" cy="246888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Types of testing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various programming language</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Java</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C# Dotnet</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PL/SQL</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r h="198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Arial" panose="020B0604020202020204" pitchFamily="34" charset="0"/>
                          <a:ea typeface="+mn-ea"/>
                          <a:cs typeface="Arial" panose="020B0604020202020204" pitchFamily="34" charset="0"/>
                        </a:rPr>
                        <a:t>Junit</a:t>
                      </a:r>
                      <a:r>
                        <a:rPr lang="en-US" sz="1200" dirty="0">
                          <a:solidFill>
                            <a:schemeClr val="bg1"/>
                          </a:solidFill>
                          <a:latin typeface="Arial" panose="020B0604020202020204" pitchFamily="34" charset="0"/>
                          <a:cs typeface="Arial" panose="020B0604020202020204" pitchFamily="34" charset="0"/>
                        </a:rPr>
                        <a:t> Demonstration</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cxnSp>
        <p:nvCxnSpPr>
          <p:cNvPr id="20" name="Straight Arrow Connector 19"/>
          <p:cNvCxnSpPr/>
          <p:nvPr/>
        </p:nvCxnSpPr>
        <p:spPr>
          <a:xfrm>
            <a:off x="3523339" y="2728545"/>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653431" y="2422277"/>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28946" y="2029448"/>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816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443038" y="1643063"/>
            <a:ext cx="5786437" cy="542925"/>
          </a:xfrm>
          <a:prstGeom prst="roundRect">
            <a:avLst/>
          </a:prstGeom>
          <a:solidFill>
            <a:srgbClr val="0070C0"/>
          </a:solidFill>
        </p:spPr>
        <p:style>
          <a:lnRef idx="1">
            <a:schemeClr val="accent5"/>
          </a:lnRef>
          <a:fillRef idx="3">
            <a:schemeClr val="accent5"/>
          </a:fillRef>
          <a:effectRef idx="2">
            <a:schemeClr val="accent5"/>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Introduction to SDLC</a:t>
            </a:r>
          </a:p>
        </p:txBody>
      </p:sp>
      <p:sp>
        <p:nvSpPr>
          <p:cNvPr id="5" name="Rounded Rectangle 4"/>
          <p:cNvSpPr/>
          <p:nvPr/>
        </p:nvSpPr>
        <p:spPr>
          <a:xfrm>
            <a:off x="1443038" y="2519202"/>
            <a:ext cx="5786437" cy="542925"/>
          </a:xfrm>
          <a:prstGeom prst="roundRect">
            <a:avLst/>
          </a:prstGeom>
          <a:solidFill>
            <a:srgbClr val="0070C0"/>
          </a:solidFill>
        </p:spPr>
        <p:style>
          <a:lnRef idx="1">
            <a:schemeClr val="accent6"/>
          </a:lnRef>
          <a:fillRef idx="3">
            <a:schemeClr val="accent6"/>
          </a:fillRef>
          <a:effectRef idx="2">
            <a:schemeClr val="accent6"/>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TDD Methodology</a:t>
            </a:r>
          </a:p>
        </p:txBody>
      </p:sp>
      <p:sp>
        <p:nvSpPr>
          <p:cNvPr id="6" name="Rounded Rectangle 5"/>
          <p:cNvSpPr/>
          <p:nvPr/>
        </p:nvSpPr>
        <p:spPr>
          <a:xfrm>
            <a:off x="1443038" y="3429000"/>
            <a:ext cx="5786437" cy="542925"/>
          </a:xfrm>
          <a:prstGeom prst="roundRect">
            <a:avLst/>
          </a:prstGeom>
          <a:solidFill>
            <a:srgbClr val="0070C0"/>
          </a:solidFill>
        </p:spPr>
        <p:style>
          <a:lnRef idx="1">
            <a:schemeClr val="accent2"/>
          </a:lnRef>
          <a:fillRef idx="3">
            <a:schemeClr val="accent2"/>
          </a:fillRef>
          <a:effectRef idx="2">
            <a:schemeClr val="accent2"/>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Stage Containment</a:t>
            </a:r>
          </a:p>
        </p:txBody>
      </p:sp>
      <p:sp>
        <p:nvSpPr>
          <p:cNvPr id="7" name="Rounded Rectangle 6"/>
          <p:cNvSpPr/>
          <p:nvPr/>
        </p:nvSpPr>
        <p:spPr>
          <a:xfrm>
            <a:off x="1443038" y="4338798"/>
            <a:ext cx="5786437" cy="54292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Sample SDLC - V Model</a:t>
            </a:r>
          </a:p>
        </p:txBody>
      </p:sp>
      <p:sp>
        <p:nvSpPr>
          <p:cNvPr id="2" name="Title 1"/>
          <p:cNvSpPr>
            <a:spLocks noGrp="1"/>
          </p:cNvSpPr>
          <p:nvPr>
            <p:ph type="title"/>
          </p:nvPr>
        </p:nvSpPr>
        <p:spPr/>
        <p:txBody>
          <a:bodyPr/>
          <a:lstStyle/>
          <a:p>
            <a:r>
              <a:rPr lang="en-US" dirty="0"/>
              <a:t>Topic list</a:t>
            </a:r>
          </a:p>
        </p:txBody>
      </p:sp>
    </p:spTree>
    <p:extLst>
      <p:ext uri="{BB962C8B-B14F-4D97-AF65-F5344CB8AC3E}">
        <p14:creationId xmlns:p14="http://schemas.microsoft.com/office/powerpoint/2010/main" val="1478197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8877" y="1240157"/>
            <a:ext cx="8550323" cy="646331"/>
          </a:xfrm>
          <a:prstGeom prst="rect">
            <a:avLst/>
          </a:prstGeom>
          <a:solidFill>
            <a:schemeClr val="accent6">
              <a:lumMod val="40000"/>
              <a:lumOff val="60000"/>
            </a:schemeClr>
          </a:solidFill>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Software Development Lifecycle (SDLC) methodology is a process model for software development that is used in developing and testing software.</a:t>
            </a:r>
          </a:p>
        </p:txBody>
      </p:sp>
      <p:sp>
        <p:nvSpPr>
          <p:cNvPr id="6" name="Title 5"/>
          <p:cNvSpPr>
            <a:spLocks noGrp="1"/>
          </p:cNvSpPr>
          <p:nvPr>
            <p:ph type="title"/>
          </p:nvPr>
        </p:nvSpPr>
        <p:spPr/>
        <p:txBody>
          <a:bodyPr/>
          <a:lstStyle/>
          <a:p>
            <a:r>
              <a:rPr lang="en-US" dirty="0"/>
              <a:t>Introduction to SDLC</a:t>
            </a:r>
          </a:p>
        </p:txBody>
      </p:sp>
      <p:sp>
        <p:nvSpPr>
          <p:cNvPr id="12" name="Rectangle 11"/>
          <p:cNvSpPr/>
          <p:nvPr/>
        </p:nvSpPr>
        <p:spPr>
          <a:xfrm>
            <a:off x="228600" y="2133600"/>
            <a:ext cx="7240137" cy="369332"/>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SDLC methodology provides a roadmap on:</a:t>
            </a:r>
          </a:p>
        </p:txBody>
      </p:sp>
      <p:sp>
        <p:nvSpPr>
          <p:cNvPr id="14" name="Rectangle 13"/>
          <p:cNvSpPr/>
          <p:nvPr/>
        </p:nvSpPr>
        <p:spPr>
          <a:xfrm>
            <a:off x="762000" y="3212068"/>
            <a:ext cx="5181600" cy="369332"/>
          </a:xfrm>
          <a:prstGeom prst="rect">
            <a:avLst/>
          </a:prstGeom>
          <a:noFill/>
          <a:ln>
            <a:solidFill>
              <a:schemeClr val="accent6">
                <a:lumMod val="75000"/>
              </a:schemeClr>
            </a:solidFill>
          </a:ln>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Order in which the stages are performed  </a:t>
            </a:r>
          </a:p>
        </p:txBody>
      </p:sp>
      <p:sp>
        <p:nvSpPr>
          <p:cNvPr id="15" name="Rectangle 14"/>
          <p:cNvSpPr/>
          <p:nvPr/>
        </p:nvSpPr>
        <p:spPr>
          <a:xfrm>
            <a:off x="762000" y="2590800"/>
            <a:ext cx="5181600" cy="369332"/>
          </a:xfrm>
          <a:prstGeom prst="rect">
            <a:avLst/>
          </a:prstGeom>
          <a:noFill/>
          <a:ln>
            <a:solidFill>
              <a:schemeClr val="accent6">
                <a:lumMod val="75000"/>
              </a:schemeClr>
            </a:solidFill>
          </a:ln>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Development stages in the software lifecycle </a:t>
            </a:r>
          </a:p>
        </p:txBody>
      </p:sp>
      <p:sp>
        <p:nvSpPr>
          <p:cNvPr id="16" name="Rectangle 15"/>
          <p:cNvSpPr/>
          <p:nvPr/>
        </p:nvSpPr>
        <p:spPr>
          <a:xfrm>
            <a:off x="320722" y="4563070"/>
            <a:ext cx="8610600" cy="923330"/>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SDLC applies </a:t>
            </a:r>
            <a:r>
              <a:rPr lang="pt-BR" dirty="0">
                <a:solidFill>
                  <a:schemeClr val="bg1"/>
                </a:solidFill>
                <a:latin typeface="Arial" panose="020B0604020202020204" pitchFamily="34" charset="0"/>
                <a:cs typeface="Arial" panose="020B0604020202020204" pitchFamily="34" charset="0"/>
              </a:rPr>
              <a:t>Test Driven Development (TDD) approach for testing the code. In this approach you need to create test script and then write the code in accordance with the script.</a:t>
            </a:r>
            <a:r>
              <a:rPr lang="en-US" altLang="en-US" dirty="0">
                <a:solidFill>
                  <a:schemeClr val="bg1"/>
                </a:solidFill>
                <a:latin typeface="Arial" panose="020B0604020202020204" pitchFamily="34" charset="0"/>
                <a:cs typeface="Arial" panose="020B0604020202020204" pitchFamily="34" charset="0"/>
              </a:rPr>
              <a:t> Unit Testing is one of the key task identified within the methodology. </a:t>
            </a:r>
            <a:endParaRPr lang="pt-BR" dirty="0">
              <a:solidFill>
                <a:schemeClr val="bg1"/>
              </a:solidFill>
              <a:latin typeface="Arial" panose="020B0604020202020204" pitchFamily="34" charset="0"/>
              <a:cs typeface="Arial" panose="020B0604020202020204" pitchFamily="34" charset="0"/>
            </a:endParaRPr>
          </a:p>
        </p:txBody>
      </p:sp>
      <p:sp>
        <p:nvSpPr>
          <p:cNvPr id="18" name="Rectangle 17"/>
          <p:cNvSpPr/>
          <p:nvPr/>
        </p:nvSpPr>
        <p:spPr>
          <a:xfrm>
            <a:off x="304800" y="4114800"/>
            <a:ext cx="3657600" cy="369332"/>
          </a:xfrm>
          <a:prstGeom prst="rect">
            <a:avLst/>
          </a:prstGeom>
          <a:noFill/>
        </p:spPr>
        <p:txBody>
          <a:bodyPr wrap="square">
            <a:spAutoFit/>
          </a:bodyPr>
          <a:lstStyle/>
          <a:p>
            <a:r>
              <a:rPr lang="en-US" altLang="en-US" b="1" dirty="0">
                <a:solidFill>
                  <a:schemeClr val="bg1"/>
                </a:solidFill>
                <a:latin typeface="Arial" panose="020B0604020202020204" pitchFamily="34" charset="0"/>
                <a:cs typeface="Arial" panose="020B0604020202020204" pitchFamily="34" charset="0"/>
              </a:rPr>
              <a:t>TDD approach for Unit Testing</a:t>
            </a:r>
          </a:p>
        </p:txBody>
      </p:sp>
      <p:sp>
        <p:nvSpPr>
          <p:cNvPr id="2" name="Right Arrow 1"/>
          <p:cNvSpPr/>
          <p:nvPr/>
        </p:nvSpPr>
        <p:spPr>
          <a:xfrm>
            <a:off x="304800" y="2590800"/>
            <a:ext cx="457200" cy="36933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304800" y="3209541"/>
            <a:ext cx="457200" cy="36933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266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0" y="2006758"/>
            <a:ext cx="4267200"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chemeClr val="bg1"/>
                </a:solidFill>
                <a:latin typeface="Arial" panose="020B0604020202020204" pitchFamily="34" charset="0"/>
                <a:cs typeface="Arial" panose="020B0604020202020204" pitchFamily="34" charset="0"/>
              </a:rPr>
              <a:t>Older development methodologies use the approach of writing the code-based on the requirements then writing the Unit, Assembly, Product, and other tests. Unit Test Cases are mostly written after the code is completed.</a:t>
            </a:r>
          </a:p>
          <a:p>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p:txBody>
      </p:sp>
      <p:sp>
        <p:nvSpPr>
          <p:cNvPr id="17" name="Title 16"/>
          <p:cNvSpPr>
            <a:spLocks noGrp="1"/>
          </p:cNvSpPr>
          <p:nvPr>
            <p:ph type="title"/>
          </p:nvPr>
        </p:nvSpPr>
        <p:spPr/>
        <p:txBody>
          <a:bodyPr/>
          <a:lstStyle/>
          <a:p>
            <a:r>
              <a:rPr lang="pt-BR" dirty="0"/>
              <a:t>TDD Methodology</a:t>
            </a:r>
            <a:endParaRPr lang="en-US" dirty="0"/>
          </a:p>
        </p:txBody>
      </p:sp>
      <p:sp>
        <p:nvSpPr>
          <p:cNvPr id="6" name="Rectangle 5"/>
          <p:cNvSpPr/>
          <p:nvPr/>
        </p:nvSpPr>
        <p:spPr>
          <a:xfrm>
            <a:off x="304799" y="2006758"/>
            <a:ext cx="4267201"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chemeClr val="bg1"/>
                </a:solidFill>
                <a:latin typeface="Arial" panose="020B0604020202020204" pitchFamily="34" charset="0"/>
                <a:cs typeface="Arial" panose="020B0604020202020204" pitchFamily="34" charset="0"/>
              </a:rPr>
              <a:t>In Test Driven Development (TDD) process, the Unit Test Cases is written before the code development. The developer needs to understand the application specifications and requirements in order to write the tests. Thus TDD approach is a client-focused system.</a:t>
            </a:r>
          </a:p>
          <a:p>
            <a:r>
              <a:rPr lang="en-US" dirty="0">
                <a:solidFill>
                  <a:schemeClr val="bg1"/>
                </a:solidFill>
                <a:latin typeface="Arial" panose="020B0604020202020204" pitchFamily="34" charset="0"/>
                <a:cs typeface="Arial" panose="020B0604020202020204" pitchFamily="34" charset="0"/>
              </a:rPr>
              <a:t>Use Cases provides a direction regarding the main flow and the exception handling by the application.</a:t>
            </a:r>
          </a:p>
          <a:p>
            <a:endParaRPr lang="pt-BR"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4977441" y="1466165"/>
            <a:ext cx="3276599" cy="515035"/>
          </a:xfrm>
          <a:prstGeom prst="rect">
            <a:avLst/>
          </a:prstGeom>
          <a:solidFill>
            <a:schemeClr val="accent6">
              <a:lumMod val="40000"/>
              <a:lumOff val="60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Other</a:t>
            </a:r>
            <a:r>
              <a:rPr lang="en-US" dirty="0">
                <a:solidFill>
                  <a:schemeClr val="tx2">
                    <a:lumMod val="75000"/>
                  </a:schemeClr>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Methodologies</a:t>
            </a:r>
          </a:p>
        </p:txBody>
      </p:sp>
      <p:sp>
        <p:nvSpPr>
          <p:cNvPr id="8" name="Rectangle 7"/>
          <p:cNvSpPr/>
          <p:nvPr/>
        </p:nvSpPr>
        <p:spPr>
          <a:xfrm>
            <a:off x="800099" y="1466164"/>
            <a:ext cx="3276599" cy="515035"/>
          </a:xfrm>
          <a:prstGeom prst="rect">
            <a:avLst/>
          </a:prstGeom>
          <a:solidFill>
            <a:schemeClr val="accent6">
              <a:lumMod val="40000"/>
              <a:lumOff val="60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TDD Methodology</a:t>
            </a:r>
          </a:p>
        </p:txBody>
      </p:sp>
    </p:spTree>
    <p:extLst>
      <p:ext uri="{BB962C8B-B14F-4D97-AF65-F5344CB8AC3E}">
        <p14:creationId xmlns:p14="http://schemas.microsoft.com/office/powerpoint/2010/main" val="2312447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7358123" y="1274605"/>
            <a:ext cx="1862077" cy="1693309"/>
            <a:chOff x="7196318" y="2301786"/>
            <a:chExt cx="889083" cy="773118"/>
          </a:xfrm>
        </p:grpSpPr>
        <p:pic>
          <p:nvPicPr>
            <p:cNvPr id="16"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p:nvPr/>
          </p:nvGrpSpPr>
          <p:grpSpPr>
            <a:xfrm>
              <a:off x="7402731" y="2301786"/>
              <a:ext cx="543219" cy="620422"/>
              <a:chOff x="1420813" y="2441576"/>
              <a:chExt cx="614362" cy="701675"/>
            </a:xfrm>
          </p:grpSpPr>
          <p:sp>
            <p:nvSpPr>
              <p:cNvPr id="18"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9"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0"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5" name="Rectangle 4"/>
          <p:cNvSpPr/>
          <p:nvPr/>
        </p:nvSpPr>
        <p:spPr>
          <a:xfrm>
            <a:off x="381000" y="1828800"/>
            <a:ext cx="7668558" cy="3631763"/>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At the end of this course, you will be able to:</a:t>
            </a:r>
          </a:p>
          <a:p>
            <a:pPr marL="457200" lvl="0" indent="-4572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Define unit testing, its concepts, scope, benefits and limitations.</a:t>
            </a:r>
          </a:p>
          <a:p>
            <a:pPr marL="457200" lvl="0" indent="-4572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Explain the implementation of </a:t>
            </a:r>
            <a:r>
              <a:rPr lang="en-US" altLang="en-US" sz="2000" dirty="0">
                <a:latin typeface="Arial" panose="020B0604020202020204" pitchFamily="34" charset="0"/>
                <a:cs typeface="Arial" panose="020B0604020202020204" pitchFamily="34" charset="0"/>
              </a:rPr>
              <a:t>Software Development Lifecycle (SDLC) with </a:t>
            </a:r>
            <a:r>
              <a:rPr lang="en-US" sz="2000" dirty="0">
                <a:latin typeface="Arial" panose="020B0604020202020204" pitchFamily="34" charset="0"/>
                <a:cs typeface="Arial" panose="020B0604020202020204" pitchFamily="34" charset="0"/>
              </a:rPr>
              <a:t> Test Driven Development (TDD) methodology.</a:t>
            </a:r>
          </a:p>
          <a:p>
            <a:pPr marL="457200" lvl="0" indent="-4572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Explain about the techniques and environment that you need to consider for performing unit testing.</a:t>
            </a:r>
          </a:p>
          <a:p>
            <a:pPr marL="457200" lvl="0" indent="-4572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Identify different unit testing framework tools.</a:t>
            </a:r>
          </a:p>
        </p:txBody>
      </p:sp>
      <p:sp>
        <p:nvSpPr>
          <p:cNvPr id="6" name="Title 5"/>
          <p:cNvSpPr>
            <a:spLocks noGrp="1"/>
          </p:cNvSpPr>
          <p:nvPr>
            <p:ph type="ctrTitle"/>
          </p:nvPr>
        </p:nvSpPr>
        <p:spPr>
          <a:xfrm>
            <a:off x="381000" y="152400"/>
            <a:ext cx="3840480" cy="6035040"/>
          </a:xfrm>
        </p:spPr>
        <p:txBody>
          <a:bodyPr/>
          <a:lstStyle/>
          <a:p>
            <a:r>
              <a:rPr lang="en-US" sz="4000" dirty="0"/>
              <a:t>Course</a:t>
            </a:r>
            <a:r>
              <a:rPr lang="en-US" sz="4000" dirty="0">
                <a:latin typeface="Arial" panose="020B0604020202020204" pitchFamily="34" charset="0"/>
                <a:cs typeface="Arial" panose="020B0604020202020204" pitchFamily="34" charset="0"/>
              </a:rPr>
              <a:t> Objectives</a:t>
            </a:r>
          </a:p>
        </p:txBody>
      </p:sp>
    </p:spTree>
    <p:extLst>
      <p:ext uri="{BB962C8B-B14F-4D97-AF65-F5344CB8AC3E}">
        <p14:creationId xmlns:p14="http://schemas.microsoft.com/office/powerpoint/2010/main" val="1653559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TDD Methodology </a:t>
            </a:r>
            <a:r>
              <a:rPr lang="pt-BR" sz="2400" dirty="0"/>
              <a:t>(Continued)</a:t>
            </a:r>
            <a:endParaRPr lang="en-US" sz="2400" dirty="0"/>
          </a:p>
        </p:txBody>
      </p:sp>
      <p:sp>
        <p:nvSpPr>
          <p:cNvPr id="11" name="Rectangle 10"/>
          <p:cNvSpPr/>
          <p:nvPr/>
        </p:nvSpPr>
        <p:spPr>
          <a:xfrm>
            <a:off x="229518" y="2251076"/>
            <a:ext cx="5616012" cy="2345257"/>
          </a:xfrm>
          <a:prstGeom prst="rect">
            <a:avLst/>
          </a:prstGeom>
        </p:spPr>
        <p:txBody>
          <a:bodyPr wrap="square">
            <a:spAutoFit/>
          </a:bodyPr>
          <a:lstStyle/>
          <a:p>
            <a:pPr marL="342900" indent="-342900">
              <a:lnSpc>
                <a:spcPct val="120000"/>
              </a:lnSpc>
              <a:buFont typeface="+mj-lt"/>
              <a:buAutoNum type="arabicPeriod"/>
            </a:pPr>
            <a:r>
              <a:rPr lang="en-US" dirty="0">
                <a:solidFill>
                  <a:schemeClr val="bg1"/>
                </a:solidFill>
                <a:latin typeface="Arial" panose="020B0604020202020204" pitchFamily="34" charset="0"/>
                <a:cs typeface="Arial" panose="020B0604020202020204" pitchFamily="34" charset="0"/>
              </a:rPr>
              <a:t>Write and run the requirements driven test which should fail since the code for the test is not existing. </a:t>
            </a:r>
          </a:p>
          <a:p>
            <a:pPr lvl="1">
              <a:lnSpc>
                <a:spcPct val="120000"/>
              </a:lnSpc>
            </a:pPr>
            <a:r>
              <a:rPr lang="en-US" sz="1600" b="1" dirty="0">
                <a:solidFill>
                  <a:schemeClr val="bg1"/>
                </a:solidFill>
                <a:latin typeface="Arial" panose="020B0604020202020204" pitchFamily="34" charset="0"/>
                <a:cs typeface="Arial" panose="020B0604020202020204" pitchFamily="34" charset="0"/>
              </a:rPr>
              <a:t>Note</a:t>
            </a:r>
            <a:r>
              <a:rPr lang="en-US" sz="1600" dirty="0">
                <a:solidFill>
                  <a:schemeClr val="bg1"/>
                </a:solidFill>
                <a:latin typeface="Arial" panose="020B0604020202020204" pitchFamily="34" charset="0"/>
                <a:cs typeface="Arial" panose="020B0604020202020204" pitchFamily="34" charset="0"/>
              </a:rPr>
              <a:t>: If the test passes, either the feature already exists or the test script is written incorrectly to pass.</a:t>
            </a:r>
          </a:p>
          <a:p>
            <a:pPr marL="342900" indent="-342900">
              <a:lnSpc>
                <a:spcPct val="120000"/>
              </a:lnSpc>
              <a:buFont typeface="+mj-lt"/>
              <a:buAutoNum type="arabicPeriod"/>
            </a:pPr>
            <a:r>
              <a:rPr lang="en-US" altLang="en-US" dirty="0">
                <a:solidFill>
                  <a:schemeClr val="bg1"/>
                </a:solidFill>
                <a:latin typeface="Arial" panose="020B0604020202020204" pitchFamily="34" charset="0"/>
                <a:cs typeface="Arial" panose="020B0604020202020204" pitchFamily="34" charset="0"/>
              </a:rPr>
              <a:t>Write the code to meet the requirement and pass the test.</a:t>
            </a:r>
            <a:endParaRPr lang="en-US"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228599" y="1186642"/>
            <a:ext cx="8616143"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In TDD approach, each new feature begins by writing a test script then writing the code to pass the test. The code is then cleaned and refined.</a:t>
            </a:r>
          </a:p>
        </p:txBody>
      </p:sp>
      <p:sp>
        <p:nvSpPr>
          <p:cNvPr id="13" name="Rectangle 12"/>
          <p:cNvSpPr/>
          <p:nvPr/>
        </p:nvSpPr>
        <p:spPr>
          <a:xfrm>
            <a:off x="228600" y="1905000"/>
            <a:ext cx="5178362" cy="369332"/>
          </a:xfrm>
          <a:prstGeom prst="rect">
            <a:avLst/>
          </a:prstGeom>
        </p:spPr>
        <p:txBody>
          <a:bodyPr wrap="square">
            <a:spAutoFit/>
          </a:bodyPr>
          <a:lstStyle/>
          <a:p>
            <a:r>
              <a:rPr lang="pt-BR" dirty="0">
                <a:solidFill>
                  <a:schemeClr val="bg1"/>
                </a:solidFill>
                <a:latin typeface="Arial" panose="020B0604020202020204" pitchFamily="34" charset="0"/>
                <a:cs typeface="Arial" panose="020B0604020202020204" pitchFamily="34" charset="0"/>
              </a:rPr>
              <a:t>TDD is iterative in nature, in which you need to: </a:t>
            </a:r>
          </a:p>
        </p:txBody>
      </p:sp>
      <p:grpSp>
        <p:nvGrpSpPr>
          <p:cNvPr id="15" name="Group 14"/>
          <p:cNvGrpSpPr/>
          <p:nvPr/>
        </p:nvGrpSpPr>
        <p:grpSpPr>
          <a:xfrm>
            <a:off x="5616799" y="1905000"/>
            <a:ext cx="3768677" cy="2536090"/>
            <a:chOff x="5616799" y="1974355"/>
            <a:chExt cx="3768677" cy="2536090"/>
          </a:xfrm>
        </p:grpSpPr>
        <p:sp>
          <p:nvSpPr>
            <p:cNvPr id="3" name="Rectangle 2"/>
            <p:cNvSpPr/>
            <p:nvPr/>
          </p:nvSpPr>
          <p:spPr>
            <a:xfrm>
              <a:off x="6360051" y="4048780"/>
              <a:ext cx="2437765" cy="461665"/>
            </a:xfrm>
            <a:prstGeom prst="rect">
              <a:avLst/>
            </a:prstGeom>
            <a:solidFill>
              <a:schemeClr val="bg1">
                <a:lumMod val="50000"/>
              </a:schemeClr>
            </a:solidFill>
          </p:spPr>
          <p:txBody>
            <a:bodyPr wrap="square">
              <a:spAutoFit/>
            </a:bodyPr>
            <a:lstStyle/>
            <a:p>
              <a:pPr algn="ctr"/>
              <a:r>
                <a:rPr lang="en-US" sz="1200" dirty="0">
                  <a:latin typeface="Arial" panose="020B0604020202020204" pitchFamily="34" charset="0"/>
                  <a:cs typeface="Arial" panose="020B0604020202020204" pitchFamily="34" charset="0"/>
                </a:rPr>
                <a:t>Test first, then code, iterative in smaller increments</a:t>
              </a:r>
            </a:p>
          </p:txBody>
        </p:sp>
        <p:sp>
          <p:nvSpPr>
            <p:cNvPr id="5" name="Rounded Rectangle 4"/>
            <p:cNvSpPr/>
            <p:nvPr/>
          </p:nvSpPr>
          <p:spPr>
            <a:xfrm>
              <a:off x="5616799" y="2102908"/>
              <a:ext cx="1698401" cy="514858"/>
            </a:xfrm>
            <a:prstGeom prst="roundRect">
              <a:avLst/>
            </a:prstGeom>
            <a:solidFill>
              <a:srgbClr val="CF644F"/>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500" dirty="0">
                  <a:latin typeface="Arial" panose="020B0604020202020204" pitchFamily="34" charset="0"/>
                  <a:cs typeface="Arial" panose="020B0604020202020204" pitchFamily="34" charset="0"/>
                </a:rPr>
                <a:t>Write a simple test script</a:t>
              </a:r>
            </a:p>
          </p:txBody>
        </p:sp>
        <p:sp>
          <p:nvSpPr>
            <p:cNvPr id="6" name="Rounded Rectangle 5"/>
            <p:cNvSpPr/>
            <p:nvPr/>
          </p:nvSpPr>
          <p:spPr>
            <a:xfrm>
              <a:off x="6226399" y="2772418"/>
              <a:ext cx="1698401" cy="514858"/>
            </a:xfrm>
            <a:prstGeom prst="roundRect">
              <a:avLst/>
            </a:prstGeom>
            <a:solidFill>
              <a:srgbClr val="C0B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Arial" panose="020B0604020202020204" pitchFamily="34" charset="0"/>
                  <a:cs typeface="Arial" panose="020B0604020202020204" pitchFamily="34" charset="0"/>
                </a:rPr>
                <a:t>Code to pass the test</a:t>
              </a:r>
            </a:p>
          </p:txBody>
        </p:sp>
        <p:sp>
          <p:nvSpPr>
            <p:cNvPr id="7" name="Rounded Rectangle 6"/>
            <p:cNvSpPr/>
            <p:nvPr/>
          </p:nvSpPr>
          <p:spPr>
            <a:xfrm>
              <a:off x="6701376" y="3476755"/>
              <a:ext cx="1909224" cy="514858"/>
            </a:xfrm>
            <a:prstGeom prst="roundRect">
              <a:avLst/>
            </a:prstGeom>
            <a:solidFill>
              <a:srgbClr val="5AC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Arial" panose="020B0604020202020204" pitchFamily="34" charset="0"/>
                  <a:cs typeface="Arial" panose="020B0604020202020204" pitchFamily="34" charset="0"/>
                </a:rPr>
                <a:t>Refactoring</a:t>
              </a:r>
            </a:p>
          </p:txBody>
        </p:sp>
        <p:cxnSp>
          <p:nvCxnSpPr>
            <p:cNvPr id="8" name="Elbow Connector 7"/>
            <p:cNvCxnSpPr>
              <a:endCxn id="6" idx="1"/>
            </p:cNvCxnSpPr>
            <p:nvPr/>
          </p:nvCxnSpPr>
          <p:spPr>
            <a:xfrm rot="16200000" flipH="1">
              <a:off x="5829924" y="2633371"/>
              <a:ext cx="412081" cy="38086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6200000" flipH="1">
              <a:off x="6344446" y="3302056"/>
              <a:ext cx="412081" cy="38086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Curved Up Arrow 3"/>
            <p:cNvSpPr/>
            <p:nvPr/>
          </p:nvSpPr>
          <p:spPr>
            <a:xfrm rot="13304082">
              <a:off x="6960495" y="1974355"/>
              <a:ext cx="2424981" cy="1003428"/>
            </a:xfrm>
            <a:prstGeom prst="curvedUpArrow">
              <a:avLst>
                <a:gd name="adj1" fmla="val 25000"/>
                <a:gd name="adj2" fmla="val 50000"/>
                <a:gd name="adj3" fmla="val 32538"/>
              </a:avLst>
            </a:prstGeom>
            <a:solidFill>
              <a:schemeClr val="bg1">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4" name="Rectangle 13"/>
          <p:cNvSpPr/>
          <p:nvPr/>
        </p:nvSpPr>
        <p:spPr>
          <a:xfrm>
            <a:off x="228601" y="4186940"/>
            <a:ext cx="8686800" cy="2345257"/>
          </a:xfrm>
          <a:prstGeom prst="rect">
            <a:avLst/>
          </a:prstGeom>
        </p:spPr>
        <p:txBody>
          <a:bodyPr wrap="square">
            <a:spAutoFit/>
          </a:bodyPr>
          <a:lstStyle/>
          <a:p>
            <a:pPr>
              <a:lnSpc>
                <a:spcPct val="120000"/>
              </a:lnSpc>
            </a:pPr>
            <a:r>
              <a:rPr lang="en-US" altLang="en-US" dirty="0">
                <a:solidFill>
                  <a:schemeClr val="bg1"/>
                </a:solidFill>
                <a:latin typeface="Arial" panose="020B0604020202020204" pitchFamily="34" charset="0"/>
                <a:cs typeface="Arial" panose="020B0604020202020204" pitchFamily="34" charset="0"/>
              </a:rPr>
              <a:t> </a:t>
            </a:r>
          </a:p>
          <a:p>
            <a:pPr lvl="1">
              <a:lnSpc>
                <a:spcPct val="120000"/>
              </a:lnSpc>
            </a:pPr>
            <a:r>
              <a:rPr lang="en-US" altLang="en-US" sz="1600" b="1" dirty="0">
                <a:solidFill>
                  <a:schemeClr val="bg1"/>
                </a:solidFill>
                <a:latin typeface="Arial" panose="020B0604020202020204" pitchFamily="34" charset="0"/>
                <a:cs typeface="Arial" panose="020B0604020202020204" pitchFamily="34" charset="0"/>
              </a:rPr>
              <a:t>Note</a:t>
            </a:r>
            <a:r>
              <a:rPr lang="en-US" altLang="en-US" sz="1600" dirty="0">
                <a:solidFill>
                  <a:schemeClr val="bg1"/>
                </a:solidFill>
                <a:latin typeface="Arial" panose="020B0604020202020204" pitchFamily="34" charset="0"/>
                <a:cs typeface="Arial" panose="020B0604020202020204" pitchFamily="34" charset="0"/>
              </a:rPr>
              <a:t>: Run the test script and fix the code until it passes the tests. You should not write extra code to pass the test.</a:t>
            </a:r>
          </a:p>
          <a:p>
            <a:pPr marL="342900" indent="-342900">
              <a:lnSpc>
                <a:spcPct val="120000"/>
              </a:lnSpc>
              <a:buFont typeface="+mj-lt"/>
              <a:buAutoNum type="arabicPeriod" startAt="3"/>
            </a:pPr>
            <a:r>
              <a:rPr lang="en-US" altLang="en-US" dirty="0">
                <a:solidFill>
                  <a:schemeClr val="bg1"/>
                </a:solidFill>
                <a:latin typeface="Arial" panose="020B0604020202020204" pitchFamily="34" charset="0"/>
                <a:cs typeface="Arial" panose="020B0604020202020204" pitchFamily="34" charset="0"/>
              </a:rPr>
              <a:t>Perform small changes to the overall body of code to alter the internal structure without changing the external behaviors or the system’s ability to satisfy the functional requirements. Refactoring reduces system complexity, and improves maintainability and readability with efficient architecture.</a:t>
            </a:r>
          </a:p>
        </p:txBody>
      </p:sp>
    </p:spTree>
    <p:extLst>
      <p:ext uri="{BB962C8B-B14F-4D97-AF65-F5344CB8AC3E}">
        <p14:creationId xmlns:p14="http://schemas.microsoft.com/office/powerpoint/2010/main" val="4180603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latin typeface="Arial" panose="020B0604020202020204" pitchFamily="34" charset="0"/>
                <a:cs typeface="Arial" panose="020B0604020202020204" pitchFamily="34" charset="0"/>
              </a:rPr>
              <a:t>Stage Containment</a:t>
            </a:r>
            <a:endParaRPr lang="en-US" sz="2800" dirty="0">
              <a:latin typeface="Arial" panose="020B0604020202020204" pitchFamily="34" charset="0"/>
              <a:cs typeface="Arial" panose="020B0604020202020204" pitchFamily="34" charset="0"/>
            </a:endParaRPr>
          </a:p>
        </p:txBody>
      </p:sp>
      <p:sp>
        <p:nvSpPr>
          <p:cNvPr id="4" name="Content Placeholder 3"/>
          <p:cNvSpPr>
            <a:spLocks noGrp="1"/>
          </p:cNvSpPr>
          <p:nvPr>
            <p:ph sz="quarter" idx="14"/>
          </p:nvPr>
        </p:nvSpPr>
        <p:spPr/>
        <p:txBody>
          <a:bodyPr/>
          <a:lstStyle/>
          <a:p>
            <a:endParaRPr lang="en-US"/>
          </a:p>
        </p:txBody>
      </p:sp>
      <p:sp>
        <p:nvSpPr>
          <p:cNvPr id="6" name="Content Placeholder 4"/>
          <p:cNvSpPr txBox="1">
            <a:spLocks/>
          </p:cNvSpPr>
          <p:nvPr/>
        </p:nvSpPr>
        <p:spPr>
          <a:xfrm>
            <a:off x="228600" y="1981200"/>
            <a:ext cx="8534400" cy="4419600"/>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tx2">
                    <a:lumMod val="75000"/>
                  </a:schemeClr>
                </a:solidFill>
                <a:latin typeface="Arial" panose="020B0604020202020204" pitchFamily="34" charset="0"/>
                <a:cs typeface="Arial" panose="020B0604020202020204" pitchFamily="34" charset="0"/>
              </a:rPr>
              <a:t>Objective of Stage Containment</a:t>
            </a:r>
            <a:endParaRPr lang="en-US" sz="1800" dirty="0">
              <a:solidFill>
                <a:schemeClr val="tx2">
                  <a:lumMod val="75000"/>
                </a:schemeClr>
              </a:solidFill>
              <a:latin typeface="Arial" panose="020B0604020202020204" pitchFamily="34" charset="0"/>
              <a:cs typeface="Arial" panose="020B0604020202020204" pitchFamily="34" charset="0"/>
            </a:endParaRPr>
          </a:p>
          <a:p>
            <a:pPr marL="0" indent="0">
              <a:buNone/>
            </a:pPr>
            <a:r>
              <a:rPr lang="en-US" sz="1800" dirty="0">
                <a:solidFill>
                  <a:schemeClr val="tx2">
                    <a:lumMod val="75000"/>
                  </a:schemeClr>
                </a:solidFill>
                <a:latin typeface="Arial" panose="020B0604020202020204" pitchFamily="34" charset="0"/>
                <a:cs typeface="Arial" panose="020B0604020202020204" pitchFamily="34" charset="0"/>
              </a:rPr>
              <a:t>The goal of stage containment is to:</a:t>
            </a:r>
          </a:p>
          <a:p>
            <a:r>
              <a:rPr lang="en-US" sz="1800" dirty="0">
                <a:solidFill>
                  <a:schemeClr val="tx2">
                    <a:lumMod val="75000"/>
                  </a:schemeClr>
                </a:solidFill>
                <a:latin typeface="Arial" panose="020B0604020202020204" pitchFamily="34" charset="0"/>
                <a:cs typeface="Arial" panose="020B0604020202020204" pitchFamily="34" charset="0"/>
              </a:rPr>
              <a:t>Identify problems during the development phase before they move to the next stage. </a:t>
            </a:r>
          </a:p>
          <a:p>
            <a:r>
              <a:rPr lang="en-US" sz="1800" dirty="0">
                <a:solidFill>
                  <a:schemeClr val="tx2">
                    <a:lumMod val="75000"/>
                  </a:schemeClr>
                </a:solidFill>
                <a:latin typeface="Arial" panose="020B0604020202020204" pitchFamily="34" charset="0"/>
                <a:cs typeface="Arial" panose="020B0604020202020204" pitchFamily="34" charset="0"/>
              </a:rPr>
              <a:t>Build quality into the system.</a:t>
            </a:r>
          </a:p>
        </p:txBody>
      </p:sp>
      <p:sp>
        <p:nvSpPr>
          <p:cNvPr id="2" name="Rectangle 1"/>
          <p:cNvSpPr/>
          <p:nvPr/>
        </p:nvSpPr>
        <p:spPr>
          <a:xfrm>
            <a:off x="304800" y="1209502"/>
            <a:ext cx="8534400" cy="646331"/>
          </a:xfrm>
          <a:prstGeom prst="rect">
            <a:avLst/>
          </a:prstGeom>
          <a:solidFill>
            <a:schemeClr val="accent6">
              <a:lumMod val="40000"/>
              <a:lumOff val="60000"/>
            </a:schemeClr>
          </a:solidFill>
        </p:spPr>
        <p:txBody>
          <a:bodyPr wrap="square">
            <a:spAutoFit/>
          </a:bodyPr>
          <a:lstStyle/>
          <a:p>
            <a:r>
              <a:rPr lang="pt-BR" dirty="0">
                <a:solidFill>
                  <a:schemeClr val="tx2">
                    <a:lumMod val="75000"/>
                  </a:schemeClr>
                </a:solidFill>
                <a:latin typeface="Arial" panose="020B0604020202020204" pitchFamily="34" charset="0"/>
                <a:cs typeface="Arial" panose="020B0604020202020204" pitchFamily="34" charset="0"/>
              </a:rPr>
              <a:t>Stage Containment is achieved by using V Model and TDD approach where the defects are identified on the same stage where they originate. </a:t>
            </a:r>
          </a:p>
        </p:txBody>
      </p:sp>
      <p:sp>
        <p:nvSpPr>
          <p:cNvPr id="7" name="Rectangle 6"/>
          <p:cNvSpPr/>
          <p:nvPr/>
        </p:nvSpPr>
        <p:spPr>
          <a:xfrm>
            <a:off x="196735" y="3815477"/>
            <a:ext cx="8642465" cy="2585323"/>
          </a:xfrm>
          <a:prstGeom prst="rect">
            <a:avLst/>
          </a:prstGeom>
        </p:spPr>
        <p:txBody>
          <a:bodyPr wrap="square">
            <a:spAutoFit/>
          </a:bodyPr>
          <a:lstStyle/>
          <a:p>
            <a:r>
              <a:rPr lang="en-US" b="1" dirty="0">
                <a:solidFill>
                  <a:schemeClr val="tx2">
                    <a:lumMod val="75000"/>
                  </a:schemeClr>
                </a:solidFill>
                <a:latin typeface="Arial" panose="020B0604020202020204" pitchFamily="34" charset="0"/>
                <a:cs typeface="Arial" panose="020B0604020202020204" pitchFamily="34" charset="0"/>
              </a:rPr>
              <a:t>Stage Containment for error identification</a:t>
            </a:r>
          </a:p>
          <a:p>
            <a:pPr marL="285750" indent="-285750">
              <a:buFont typeface="Arial" panose="020B0604020202020204" pitchFamily="34" charset="0"/>
              <a:buChar char="•"/>
            </a:pPr>
            <a:r>
              <a:rPr lang="en-US" dirty="0">
                <a:solidFill>
                  <a:schemeClr val="tx2">
                    <a:lumMod val="75000"/>
                  </a:schemeClr>
                </a:solidFill>
                <a:latin typeface="Arial" panose="020B0604020202020204" pitchFamily="34" charset="0"/>
                <a:cs typeface="Arial" panose="020B0604020202020204" pitchFamily="34" charset="0"/>
              </a:rPr>
              <a:t>The process of determining the origin of a defect is termed root-cause analysis. It highlights the problem or error occurring stages. Root-cause analysis is used to improve the testing process. </a:t>
            </a:r>
          </a:p>
          <a:p>
            <a:pPr marL="285750" indent="-285750">
              <a:buFont typeface="Arial" panose="020B0604020202020204" pitchFamily="34" charset="0"/>
              <a:buChar char="•"/>
            </a:pPr>
            <a:r>
              <a:rPr lang="en-US" dirty="0">
                <a:solidFill>
                  <a:schemeClr val="tx2">
                    <a:lumMod val="75000"/>
                  </a:schemeClr>
                </a:solidFill>
                <a:latin typeface="Arial" panose="020B0604020202020204" pitchFamily="34" charset="0"/>
                <a:cs typeface="Arial" panose="020B0604020202020204" pitchFamily="34" charset="0"/>
              </a:rPr>
              <a:t>Stage Containment helps to fix the process that originally caused the errors or the process that should have prevented them from occurring.</a:t>
            </a:r>
          </a:p>
          <a:p>
            <a:pPr marL="285750" indent="-285750">
              <a:buFont typeface="Arial" panose="020B0604020202020204" pitchFamily="34" charset="0"/>
              <a:buChar char="•"/>
            </a:pPr>
            <a:r>
              <a:rPr lang="en-US" dirty="0">
                <a:solidFill>
                  <a:schemeClr val="tx2">
                    <a:lumMod val="75000"/>
                  </a:schemeClr>
                </a:solidFill>
                <a:latin typeface="Arial" panose="020B0604020202020204" pitchFamily="34" charset="0"/>
                <a:cs typeface="Arial" panose="020B0604020202020204" pitchFamily="34" charset="0"/>
              </a:rPr>
              <a:t>Finding problems from where they originate is important because it becomes expensive and difficult to fix them later. </a:t>
            </a:r>
            <a:r>
              <a:rPr lang="pt-BR" dirty="0">
                <a:solidFill>
                  <a:schemeClr val="tx2">
                    <a:lumMod val="75000"/>
                  </a:schemeClr>
                </a:solidFill>
                <a:latin typeface="Arial" panose="020B0604020202020204" pitchFamily="34" charset="0"/>
                <a:cs typeface="Arial" panose="020B0604020202020204" pitchFamily="34" charset="0"/>
              </a:rPr>
              <a:t>By achieving stage containment the cost for fixing the defect is minimized.</a:t>
            </a:r>
          </a:p>
        </p:txBody>
      </p:sp>
    </p:spTree>
    <p:extLst>
      <p:ext uri="{BB962C8B-B14F-4D97-AF65-F5344CB8AC3E}">
        <p14:creationId xmlns:p14="http://schemas.microsoft.com/office/powerpoint/2010/main" val="876184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Stage Containment </a:t>
            </a:r>
            <a:r>
              <a:rPr lang="pt-BR" sz="2800" dirty="0"/>
              <a:t>(Continued)</a:t>
            </a:r>
            <a:endParaRPr lang="en-US" sz="2800" dirty="0">
              <a:latin typeface="Arial" panose="020B0604020202020204" pitchFamily="34" charset="0"/>
              <a:cs typeface="Arial" panose="020B0604020202020204" pitchFamily="34" charset="0"/>
            </a:endParaRPr>
          </a:p>
        </p:txBody>
      </p:sp>
      <p:sp>
        <p:nvSpPr>
          <p:cNvPr id="7" name="Text Placeholder 2"/>
          <p:cNvSpPr txBox="1">
            <a:spLocks/>
          </p:cNvSpPr>
          <p:nvPr/>
        </p:nvSpPr>
        <p:spPr>
          <a:xfrm>
            <a:off x="139927" y="1147091"/>
            <a:ext cx="8232775" cy="396548"/>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bg1"/>
              </a:solidFill>
              <a:latin typeface="Arial" panose="020B0604020202020204" pitchFamily="34" charset="0"/>
              <a:cs typeface="Arial" panose="020B0604020202020204" pitchFamily="34" charset="0"/>
            </a:endParaRPr>
          </a:p>
          <a:p>
            <a:endParaRPr lang="en-AU" sz="2400" b="1" dirty="0">
              <a:solidFill>
                <a:schemeClr val="bg1"/>
              </a:solidFill>
              <a:latin typeface="Arial" panose="020B0604020202020204" pitchFamily="34" charset="0"/>
              <a:cs typeface="Arial" panose="020B0604020202020204" pitchFamily="34" charset="0"/>
            </a:endParaRPr>
          </a:p>
        </p:txBody>
      </p:sp>
      <p:grpSp>
        <p:nvGrpSpPr>
          <p:cNvPr id="51" name="Group 50"/>
          <p:cNvGrpSpPr>
            <a:grpSpLocks/>
          </p:cNvGrpSpPr>
          <p:nvPr/>
        </p:nvGrpSpPr>
        <p:grpSpPr bwMode="auto">
          <a:xfrm>
            <a:off x="44351" y="2042314"/>
            <a:ext cx="8261449" cy="3291686"/>
            <a:chOff x="130" y="1776"/>
            <a:chExt cx="5390" cy="2147"/>
          </a:xfrm>
        </p:grpSpPr>
        <p:grpSp>
          <p:nvGrpSpPr>
            <p:cNvPr id="52" name="Group 51"/>
            <p:cNvGrpSpPr>
              <a:grpSpLocks/>
            </p:cNvGrpSpPr>
            <p:nvPr/>
          </p:nvGrpSpPr>
          <p:grpSpPr bwMode="auto">
            <a:xfrm>
              <a:off x="130" y="1776"/>
              <a:ext cx="5390" cy="1846"/>
              <a:chOff x="130" y="1776"/>
              <a:chExt cx="5390" cy="1846"/>
            </a:xfrm>
          </p:grpSpPr>
          <p:sp>
            <p:nvSpPr>
              <p:cNvPr id="61" name="Line 145"/>
              <p:cNvSpPr>
                <a:spLocks noChangeShapeType="1"/>
              </p:cNvSpPr>
              <p:nvPr/>
            </p:nvSpPr>
            <p:spPr bwMode="auto">
              <a:xfrm>
                <a:off x="768" y="1776"/>
                <a:ext cx="0" cy="182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62" name="Line 146"/>
              <p:cNvSpPr>
                <a:spLocks noChangeShapeType="1"/>
              </p:cNvSpPr>
              <p:nvPr/>
            </p:nvSpPr>
            <p:spPr bwMode="auto">
              <a:xfrm>
                <a:off x="1440" y="1795"/>
                <a:ext cx="0" cy="1805"/>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63" name="Line 147"/>
              <p:cNvSpPr>
                <a:spLocks noChangeShapeType="1"/>
              </p:cNvSpPr>
              <p:nvPr/>
            </p:nvSpPr>
            <p:spPr bwMode="auto">
              <a:xfrm>
                <a:off x="2112" y="1795"/>
                <a:ext cx="0" cy="1805"/>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64" name="Line 148"/>
              <p:cNvSpPr>
                <a:spLocks noChangeShapeType="1"/>
              </p:cNvSpPr>
              <p:nvPr/>
            </p:nvSpPr>
            <p:spPr bwMode="auto">
              <a:xfrm>
                <a:off x="2784" y="1795"/>
                <a:ext cx="0" cy="1805"/>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65" name="Line 149"/>
              <p:cNvSpPr>
                <a:spLocks noChangeShapeType="1"/>
              </p:cNvSpPr>
              <p:nvPr/>
            </p:nvSpPr>
            <p:spPr bwMode="auto">
              <a:xfrm>
                <a:off x="3456" y="1776"/>
                <a:ext cx="0" cy="182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66" name="Line 150"/>
              <p:cNvSpPr>
                <a:spLocks noChangeShapeType="1"/>
              </p:cNvSpPr>
              <p:nvPr/>
            </p:nvSpPr>
            <p:spPr bwMode="auto">
              <a:xfrm>
                <a:off x="4128" y="1776"/>
                <a:ext cx="0" cy="182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67" name="Text Box 151"/>
              <p:cNvSpPr txBox="1">
                <a:spLocks noChangeArrowheads="1"/>
              </p:cNvSpPr>
              <p:nvPr/>
            </p:nvSpPr>
            <p:spPr bwMode="auto">
              <a:xfrm>
                <a:off x="768" y="1843"/>
                <a:ext cx="67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Analyze</a:t>
                </a:r>
              </a:p>
            </p:txBody>
          </p:sp>
          <p:sp>
            <p:nvSpPr>
              <p:cNvPr id="68" name="Rectangle 67"/>
              <p:cNvSpPr>
                <a:spLocks noChangeArrowheads="1"/>
              </p:cNvSpPr>
              <p:nvPr/>
            </p:nvSpPr>
            <p:spPr bwMode="auto">
              <a:xfrm>
                <a:off x="864" y="2448"/>
                <a:ext cx="3984" cy="432"/>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ltLang="en-US"/>
              </a:p>
            </p:txBody>
          </p:sp>
          <p:sp>
            <p:nvSpPr>
              <p:cNvPr id="69" name="Text Box 153"/>
              <p:cNvSpPr txBox="1">
                <a:spLocks noChangeArrowheads="1"/>
              </p:cNvSpPr>
              <p:nvPr/>
            </p:nvSpPr>
            <p:spPr bwMode="auto">
              <a:xfrm>
                <a:off x="1440" y="1843"/>
                <a:ext cx="67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Design</a:t>
                </a:r>
              </a:p>
            </p:txBody>
          </p:sp>
          <p:sp>
            <p:nvSpPr>
              <p:cNvPr id="70" name="Text Box 154"/>
              <p:cNvSpPr txBox="1">
                <a:spLocks noChangeArrowheads="1"/>
              </p:cNvSpPr>
              <p:nvPr/>
            </p:nvSpPr>
            <p:spPr bwMode="auto">
              <a:xfrm>
                <a:off x="3456" y="1776"/>
                <a:ext cx="672"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Assembly Test</a:t>
                </a:r>
              </a:p>
            </p:txBody>
          </p:sp>
          <p:sp>
            <p:nvSpPr>
              <p:cNvPr id="71" name="Text Box 155"/>
              <p:cNvSpPr txBox="1">
                <a:spLocks noChangeArrowheads="1"/>
              </p:cNvSpPr>
              <p:nvPr/>
            </p:nvSpPr>
            <p:spPr bwMode="auto">
              <a:xfrm>
                <a:off x="4128" y="1862"/>
                <a:ext cx="67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Prod Test</a:t>
                </a:r>
              </a:p>
            </p:txBody>
          </p:sp>
          <p:sp>
            <p:nvSpPr>
              <p:cNvPr id="72" name="Text Box 156"/>
              <p:cNvSpPr txBox="1">
                <a:spLocks noChangeArrowheads="1"/>
              </p:cNvSpPr>
              <p:nvPr/>
            </p:nvSpPr>
            <p:spPr bwMode="auto">
              <a:xfrm>
                <a:off x="4800" y="1862"/>
                <a:ext cx="720"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Deploy</a:t>
                </a:r>
              </a:p>
            </p:txBody>
          </p:sp>
          <p:sp>
            <p:nvSpPr>
              <p:cNvPr id="73" name="Text Box 157"/>
              <p:cNvSpPr txBox="1">
                <a:spLocks noChangeArrowheads="1"/>
              </p:cNvSpPr>
              <p:nvPr/>
            </p:nvSpPr>
            <p:spPr bwMode="auto">
              <a:xfrm>
                <a:off x="768" y="3321"/>
                <a:ext cx="67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Analyze</a:t>
                </a:r>
              </a:p>
            </p:txBody>
          </p:sp>
          <p:sp>
            <p:nvSpPr>
              <p:cNvPr id="74" name="Text Box 158"/>
              <p:cNvSpPr txBox="1">
                <a:spLocks noChangeArrowheads="1"/>
              </p:cNvSpPr>
              <p:nvPr/>
            </p:nvSpPr>
            <p:spPr bwMode="auto">
              <a:xfrm>
                <a:off x="1440" y="3321"/>
                <a:ext cx="67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Design</a:t>
                </a:r>
              </a:p>
            </p:txBody>
          </p:sp>
          <p:sp>
            <p:nvSpPr>
              <p:cNvPr id="75" name="Text Box 159"/>
              <p:cNvSpPr txBox="1">
                <a:spLocks noChangeArrowheads="1"/>
              </p:cNvSpPr>
              <p:nvPr/>
            </p:nvSpPr>
            <p:spPr bwMode="auto">
              <a:xfrm>
                <a:off x="3456" y="3321"/>
                <a:ext cx="672"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Assembly Test</a:t>
                </a:r>
              </a:p>
            </p:txBody>
          </p:sp>
          <p:sp>
            <p:nvSpPr>
              <p:cNvPr id="76" name="Text Box 160"/>
              <p:cNvSpPr txBox="1">
                <a:spLocks noChangeArrowheads="1"/>
              </p:cNvSpPr>
              <p:nvPr/>
            </p:nvSpPr>
            <p:spPr bwMode="auto">
              <a:xfrm>
                <a:off x="4128" y="3340"/>
                <a:ext cx="67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Prod Test</a:t>
                </a:r>
              </a:p>
            </p:txBody>
          </p:sp>
          <p:sp>
            <p:nvSpPr>
              <p:cNvPr id="77" name="Text Box 161"/>
              <p:cNvSpPr txBox="1">
                <a:spLocks noChangeArrowheads="1"/>
              </p:cNvSpPr>
              <p:nvPr/>
            </p:nvSpPr>
            <p:spPr bwMode="auto">
              <a:xfrm>
                <a:off x="4800" y="3340"/>
                <a:ext cx="720"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Deploy</a:t>
                </a:r>
              </a:p>
            </p:txBody>
          </p:sp>
          <p:sp>
            <p:nvSpPr>
              <p:cNvPr id="78" name="Text Box 162"/>
              <p:cNvSpPr txBox="1">
                <a:spLocks noChangeArrowheads="1"/>
              </p:cNvSpPr>
              <p:nvPr/>
            </p:nvSpPr>
            <p:spPr bwMode="auto">
              <a:xfrm>
                <a:off x="375" y="1843"/>
                <a:ext cx="426"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b="1" dirty="0">
                    <a:solidFill>
                      <a:schemeClr val="bg1"/>
                    </a:solidFill>
                  </a:rPr>
                  <a:t>Defect</a:t>
                </a:r>
              </a:p>
              <a:p>
                <a:pPr algn="ctr" eaLnBrk="1" hangingPunct="1">
                  <a:spcBef>
                    <a:spcPct val="0"/>
                  </a:spcBef>
                  <a:buClrTx/>
                  <a:buFontTx/>
                  <a:buNone/>
                </a:pPr>
                <a:r>
                  <a:rPr lang="en-US" altLang="en-US" sz="1200" b="1" dirty="0">
                    <a:solidFill>
                      <a:schemeClr val="bg1"/>
                    </a:solidFill>
                  </a:rPr>
                  <a:t>Origin</a:t>
                </a:r>
              </a:p>
            </p:txBody>
          </p:sp>
          <p:sp>
            <p:nvSpPr>
              <p:cNvPr id="79" name="Text Box 163"/>
              <p:cNvSpPr txBox="1">
                <a:spLocks noChangeArrowheads="1"/>
              </p:cNvSpPr>
              <p:nvPr/>
            </p:nvSpPr>
            <p:spPr bwMode="auto">
              <a:xfrm>
                <a:off x="130" y="3177"/>
                <a:ext cx="660"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b="1">
                    <a:solidFill>
                      <a:schemeClr val="bg1"/>
                    </a:solidFill>
                  </a:rPr>
                  <a:t>Defect</a:t>
                </a:r>
              </a:p>
              <a:p>
                <a:pPr algn="ctr" eaLnBrk="1" hangingPunct="1">
                  <a:spcBef>
                    <a:spcPct val="0"/>
                  </a:spcBef>
                  <a:buClrTx/>
                  <a:buFontTx/>
                  <a:buNone/>
                </a:pPr>
                <a:r>
                  <a:rPr lang="en-US" altLang="en-US" sz="1200" b="1">
                    <a:solidFill>
                      <a:schemeClr val="bg1"/>
                    </a:solidFill>
                  </a:rPr>
                  <a:t>Discovered</a:t>
                </a:r>
              </a:p>
            </p:txBody>
          </p:sp>
          <p:sp>
            <p:nvSpPr>
              <p:cNvPr id="80" name="Line 164"/>
              <p:cNvSpPr>
                <a:spLocks noChangeShapeType="1"/>
              </p:cNvSpPr>
              <p:nvPr/>
            </p:nvSpPr>
            <p:spPr bwMode="auto">
              <a:xfrm>
                <a:off x="1440"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81" name="Rectangle 80"/>
              <p:cNvSpPr>
                <a:spLocks noChangeArrowheads="1"/>
              </p:cNvSpPr>
              <p:nvPr/>
            </p:nvSpPr>
            <p:spPr bwMode="auto">
              <a:xfrm>
                <a:off x="768" y="2035"/>
                <a:ext cx="4752" cy="47"/>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ltLang="en-US"/>
              </a:p>
            </p:txBody>
          </p:sp>
          <p:sp>
            <p:nvSpPr>
              <p:cNvPr id="82" name="Rectangle 81"/>
              <p:cNvSpPr>
                <a:spLocks noChangeArrowheads="1"/>
              </p:cNvSpPr>
              <p:nvPr/>
            </p:nvSpPr>
            <p:spPr bwMode="auto">
              <a:xfrm>
                <a:off x="768" y="3273"/>
                <a:ext cx="4752" cy="62"/>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ltLang="en-US"/>
              </a:p>
            </p:txBody>
          </p:sp>
          <p:sp>
            <p:nvSpPr>
              <p:cNvPr id="83" name="Line 167"/>
              <p:cNvSpPr>
                <a:spLocks noChangeShapeType="1"/>
              </p:cNvSpPr>
              <p:nvPr/>
            </p:nvSpPr>
            <p:spPr bwMode="auto">
              <a:xfrm>
                <a:off x="5520" y="1776"/>
                <a:ext cx="0" cy="182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84" name="Line 168"/>
              <p:cNvSpPr>
                <a:spLocks noChangeShapeType="1"/>
              </p:cNvSpPr>
              <p:nvPr/>
            </p:nvSpPr>
            <p:spPr bwMode="auto">
              <a:xfrm>
                <a:off x="4800" y="1776"/>
                <a:ext cx="0" cy="182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85" name="Rectangle 84"/>
              <p:cNvSpPr>
                <a:spLocks noChangeArrowheads="1"/>
              </p:cNvSpPr>
              <p:nvPr/>
            </p:nvSpPr>
            <p:spPr bwMode="auto">
              <a:xfrm>
                <a:off x="4704" y="2448"/>
                <a:ext cx="240" cy="432"/>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ltLang="en-US"/>
              </a:p>
            </p:txBody>
          </p:sp>
          <p:sp>
            <p:nvSpPr>
              <p:cNvPr id="86" name="Line 170"/>
              <p:cNvSpPr>
                <a:spLocks noChangeShapeType="1"/>
              </p:cNvSpPr>
              <p:nvPr/>
            </p:nvSpPr>
            <p:spPr bwMode="auto">
              <a:xfrm>
                <a:off x="768" y="1776"/>
                <a:ext cx="4752"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87" name="Line 171"/>
              <p:cNvSpPr>
                <a:spLocks noChangeShapeType="1"/>
              </p:cNvSpPr>
              <p:nvPr/>
            </p:nvSpPr>
            <p:spPr bwMode="auto">
              <a:xfrm>
                <a:off x="768" y="3600"/>
                <a:ext cx="4752"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88" name="Line 172"/>
              <p:cNvSpPr>
                <a:spLocks noChangeShapeType="1"/>
              </p:cNvSpPr>
              <p:nvPr/>
            </p:nvSpPr>
            <p:spPr bwMode="auto">
              <a:xfrm>
                <a:off x="2112"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89" name="Line 173"/>
              <p:cNvSpPr>
                <a:spLocks noChangeShapeType="1"/>
              </p:cNvSpPr>
              <p:nvPr/>
            </p:nvSpPr>
            <p:spPr bwMode="auto">
              <a:xfrm>
                <a:off x="2784"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90" name="Line 174"/>
              <p:cNvSpPr>
                <a:spLocks noChangeShapeType="1"/>
              </p:cNvSpPr>
              <p:nvPr/>
            </p:nvSpPr>
            <p:spPr bwMode="auto">
              <a:xfrm>
                <a:off x="3456"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91" name="Line 175"/>
              <p:cNvSpPr>
                <a:spLocks noChangeShapeType="1"/>
              </p:cNvSpPr>
              <p:nvPr/>
            </p:nvSpPr>
            <p:spPr bwMode="auto">
              <a:xfrm>
                <a:off x="4128"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92" name="Line 176"/>
              <p:cNvSpPr>
                <a:spLocks noChangeShapeType="1"/>
              </p:cNvSpPr>
              <p:nvPr/>
            </p:nvSpPr>
            <p:spPr bwMode="auto">
              <a:xfrm>
                <a:off x="4800"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93" name="Text Box 177"/>
              <p:cNvSpPr txBox="1">
                <a:spLocks noChangeArrowheads="1"/>
              </p:cNvSpPr>
              <p:nvPr/>
            </p:nvSpPr>
            <p:spPr bwMode="auto">
              <a:xfrm>
                <a:off x="2064" y="3312"/>
                <a:ext cx="768"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Detailed Design/Build</a:t>
                </a:r>
              </a:p>
            </p:txBody>
          </p:sp>
          <p:sp>
            <p:nvSpPr>
              <p:cNvPr id="94" name="Text Box 178"/>
              <p:cNvSpPr txBox="1">
                <a:spLocks noChangeArrowheads="1"/>
              </p:cNvSpPr>
              <p:nvPr/>
            </p:nvSpPr>
            <p:spPr bwMode="auto">
              <a:xfrm>
                <a:off x="2784" y="3312"/>
                <a:ext cx="672"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Component Test</a:t>
                </a:r>
              </a:p>
            </p:txBody>
          </p:sp>
          <p:sp>
            <p:nvSpPr>
              <p:cNvPr id="95" name="Text Box 179"/>
              <p:cNvSpPr txBox="1">
                <a:spLocks noChangeArrowheads="1"/>
              </p:cNvSpPr>
              <p:nvPr/>
            </p:nvSpPr>
            <p:spPr bwMode="auto">
              <a:xfrm>
                <a:off x="2784" y="1776"/>
                <a:ext cx="672"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Component Test</a:t>
                </a:r>
              </a:p>
            </p:txBody>
          </p:sp>
          <p:sp>
            <p:nvSpPr>
              <p:cNvPr id="96" name="Text Box 180"/>
              <p:cNvSpPr txBox="1">
                <a:spLocks noChangeArrowheads="1"/>
              </p:cNvSpPr>
              <p:nvPr/>
            </p:nvSpPr>
            <p:spPr bwMode="auto">
              <a:xfrm>
                <a:off x="2064" y="1776"/>
                <a:ext cx="768"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Detailed Design/Build</a:t>
                </a:r>
              </a:p>
            </p:txBody>
          </p:sp>
        </p:grpSp>
        <p:sp>
          <p:nvSpPr>
            <p:cNvPr id="53" name="Line 181"/>
            <p:cNvSpPr>
              <a:spLocks noChangeShapeType="1"/>
            </p:cNvSpPr>
            <p:nvPr/>
          </p:nvSpPr>
          <p:spPr bwMode="auto">
            <a:xfrm>
              <a:off x="1104" y="2112"/>
              <a:ext cx="3408" cy="1152"/>
            </a:xfrm>
            <a:prstGeom prst="line">
              <a:avLst/>
            </a:prstGeom>
            <a:noFill/>
            <a:ln w="12700">
              <a:solidFill>
                <a:srgbClr val="3714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54" name="Line 182"/>
            <p:cNvSpPr>
              <a:spLocks noChangeShapeType="1"/>
            </p:cNvSpPr>
            <p:nvPr/>
          </p:nvSpPr>
          <p:spPr bwMode="auto">
            <a:xfrm>
              <a:off x="1776" y="2112"/>
              <a:ext cx="2016" cy="1152"/>
            </a:xfrm>
            <a:prstGeom prst="line">
              <a:avLst/>
            </a:prstGeom>
            <a:noFill/>
            <a:ln w="12700">
              <a:solidFill>
                <a:srgbClr val="3714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55" name="Line 183"/>
            <p:cNvSpPr>
              <a:spLocks noChangeShapeType="1"/>
            </p:cNvSpPr>
            <p:nvPr/>
          </p:nvSpPr>
          <p:spPr bwMode="auto">
            <a:xfrm>
              <a:off x="2448" y="2112"/>
              <a:ext cx="672" cy="1152"/>
            </a:xfrm>
            <a:prstGeom prst="line">
              <a:avLst/>
            </a:prstGeom>
            <a:noFill/>
            <a:ln w="12700">
              <a:solidFill>
                <a:srgbClr val="3714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56" name="Line 184"/>
            <p:cNvSpPr>
              <a:spLocks noChangeShapeType="1"/>
            </p:cNvSpPr>
            <p:nvPr/>
          </p:nvSpPr>
          <p:spPr bwMode="auto">
            <a:xfrm>
              <a:off x="3120" y="2112"/>
              <a:ext cx="1392" cy="1152"/>
            </a:xfrm>
            <a:prstGeom prst="line">
              <a:avLst/>
            </a:prstGeom>
            <a:noFill/>
            <a:ln w="12700">
              <a:solidFill>
                <a:srgbClr val="3714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57" name="Line 185"/>
            <p:cNvSpPr>
              <a:spLocks noChangeShapeType="1"/>
            </p:cNvSpPr>
            <p:nvPr/>
          </p:nvSpPr>
          <p:spPr bwMode="auto">
            <a:xfrm>
              <a:off x="3792" y="2112"/>
              <a:ext cx="720" cy="1152"/>
            </a:xfrm>
            <a:prstGeom prst="line">
              <a:avLst/>
            </a:prstGeom>
            <a:noFill/>
            <a:ln w="12700">
              <a:solidFill>
                <a:srgbClr val="3714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58" name="Line 186"/>
            <p:cNvSpPr>
              <a:spLocks noChangeShapeType="1"/>
            </p:cNvSpPr>
            <p:nvPr/>
          </p:nvSpPr>
          <p:spPr bwMode="auto">
            <a:xfrm>
              <a:off x="4464" y="2064"/>
              <a:ext cx="0" cy="1152"/>
            </a:xfrm>
            <a:prstGeom prst="line">
              <a:avLst/>
            </a:prstGeom>
            <a:noFill/>
            <a:ln w="12700">
              <a:solidFill>
                <a:srgbClr val="3714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p>
          </p:txBody>
        </p:sp>
        <p:sp>
          <p:nvSpPr>
            <p:cNvPr id="59" name="Oval 58"/>
            <p:cNvSpPr>
              <a:spLocks noChangeArrowheads="1"/>
            </p:cNvSpPr>
            <p:nvPr/>
          </p:nvSpPr>
          <p:spPr bwMode="auto">
            <a:xfrm>
              <a:off x="3360" y="3264"/>
              <a:ext cx="1488" cy="432"/>
            </a:xfrm>
            <a:prstGeom prst="ellipse">
              <a:avLst/>
            </a:prstGeom>
            <a:noFill/>
            <a:ln w="381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ltLang="en-US"/>
            </a:p>
          </p:txBody>
        </p:sp>
        <p:sp>
          <p:nvSpPr>
            <p:cNvPr id="60" name="Text Box 188"/>
            <p:cNvSpPr txBox="1">
              <a:spLocks noChangeArrowheads="1"/>
            </p:cNvSpPr>
            <p:nvPr/>
          </p:nvSpPr>
          <p:spPr bwMode="auto">
            <a:xfrm>
              <a:off x="3470" y="3744"/>
              <a:ext cx="137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nSpc>
                  <a:spcPct val="80000"/>
                </a:lnSpc>
                <a:spcBef>
                  <a:spcPct val="0"/>
                </a:spcBef>
                <a:buClrTx/>
                <a:buFontTx/>
                <a:buNone/>
              </a:pPr>
              <a:r>
                <a:rPr lang="en-US" altLang="en-US" sz="1600" b="1">
                  <a:solidFill>
                    <a:srgbClr val="990000"/>
                  </a:solidFill>
                </a:rPr>
                <a:t>POTENTIAL CHAOS!</a:t>
              </a:r>
            </a:p>
          </p:txBody>
        </p:sp>
      </p:grpSp>
      <p:sp>
        <p:nvSpPr>
          <p:cNvPr id="97" name="Rectangle 96"/>
          <p:cNvSpPr/>
          <p:nvPr/>
        </p:nvSpPr>
        <p:spPr>
          <a:xfrm>
            <a:off x="228599" y="1186642"/>
            <a:ext cx="8616143"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The following figure illustrates the </a:t>
            </a:r>
            <a:r>
              <a:rPr lang="en-US" altLang="en-US" dirty="0">
                <a:solidFill>
                  <a:schemeClr val="bg1"/>
                </a:solidFill>
                <a:latin typeface="Arial" panose="020B0604020202020204" pitchFamily="34" charset="0"/>
              </a:rPr>
              <a:t>defect-finding pattern of a </a:t>
            </a:r>
            <a:r>
              <a:rPr lang="en-US" dirty="0">
                <a:solidFill>
                  <a:schemeClr val="bg1"/>
                </a:solidFill>
                <a:latin typeface="Arial" panose="020B0604020202020204" pitchFamily="34" charset="0"/>
                <a:cs typeface="Arial" panose="020B0604020202020204" pitchFamily="34" charset="0"/>
              </a:rPr>
              <a:t>project </a:t>
            </a:r>
            <a:r>
              <a:rPr lang="en-US" b="1" dirty="0">
                <a:solidFill>
                  <a:schemeClr val="bg1"/>
                </a:solidFill>
                <a:latin typeface="Arial" panose="020B0604020202020204" pitchFamily="34" charset="0"/>
                <a:cs typeface="Arial" panose="020B0604020202020204" pitchFamily="34" charset="0"/>
              </a:rPr>
              <a:t>without</a:t>
            </a:r>
            <a:r>
              <a:rPr lang="en-US" dirty="0">
                <a:solidFill>
                  <a:schemeClr val="bg1"/>
                </a:solidFill>
                <a:latin typeface="Arial" panose="020B0604020202020204" pitchFamily="34" charset="0"/>
                <a:cs typeface="Arial" panose="020B0604020202020204" pitchFamily="34" charset="0"/>
              </a:rPr>
              <a:t> stage containment:</a:t>
            </a:r>
          </a:p>
        </p:txBody>
      </p:sp>
      <p:sp>
        <p:nvSpPr>
          <p:cNvPr id="2" name="Rectangle 1"/>
          <p:cNvSpPr/>
          <p:nvPr/>
        </p:nvSpPr>
        <p:spPr>
          <a:xfrm>
            <a:off x="304800" y="5351616"/>
            <a:ext cx="8539942" cy="646331"/>
          </a:xfrm>
          <a:prstGeom prst="rect">
            <a:avLst/>
          </a:prstGeom>
        </p:spPr>
        <p:txBody>
          <a:bodyPr wrap="square">
            <a:spAutoFit/>
          </a:bodyPr>
          <a:lstStyle/>
          <a:p>
            <a:r>
              <a:rPr lang="en-US" altLang="en-US" dirty="0">
                <a:solidFill>
                  <a:schemeClr val="bg1"/>
                </a:solidFill>
                <a:latin typeface="Arial" panose="020B0604020202020204" pitchFamily="34" charset="0"/>
              </a:rPr>
              <a:t>This example shows how problems can disrupt the accuracy of project plans, increase costs and make goals difficult to achieve.</a:t>
            </a:r>
            <a:endParaRPr lang="en-US" altLang="en-US" b="1" dirty="0">
              <a:solidFill>
                <a:schemeClr val="bg1"/>
              </a:solidFill>
              <a:latin typeface="Arial" panose="020B0604020202020204" pitchFamily="34" charset="0"/>
            </a:endParaRPr>
          </a:p>
        </p:txBody>
      </p:sp>
    </p:spTree>
    <p:extLst>
      <p:ext uri="{BB962C8B-B14F-4D97-AF65-F5344CB8AC3E}">
        <p14:creationId xmlns:p14="http://schemas.microsoft.com/office/powerpoint/2010/main" val="273773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latin typeface="Arial" panose="020B0604020202020204" pitchFamily="34" charset="0"/>
                <a:cs typeface="Arial" panose="020B0604020202020204" pitchFamily="34" charset="0"/>
              </a:rPr>
              <a:t>Stage Containment </a:t>
            </a:r>
            <a:r>
              <a:rPr lang="pt-BR" sz="2800" dirty="0"/>
              <a:t>(Continued)</a:t>
            </a:r>
            <a:endParaRPr lang="en-US" sz="2800" dirty="0">
              <a:latin typeface="Arial" panose="020B0604020202020204" pitchFamily="34" charset="0"/>
              <a:cs typeface="Arial" panose="020B0604020202020204" pitchFamily="34" charset="0"/>
            </a:endParaRPr>
          </a:p>
        </p:txBody>
      </p:sp>
      <p:sp>
        <p:nvSpPr>
          <p:cNvPr id="6" name="Content Placeholder 4"/>
          <p:cNvSpPr txBox="1">
            <a:spLocks/>
          </p:cNvSpPr>
          <p:nvPr/>
        </p:nvSpPr>
        <p:spPr>
          <a:xfrm>
            <a:off x="223057" y="4572000"/>
            <a:ext cx="8616143" cy="2025035"/>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1"/>
                </a:solidFill>
                <a:latin typeface="Arial" panose="020B0604020202020204" pitchFamily="34" charset="0"/>
                <a:cs typeface="Arial" panose="020B0604020202020204" pitchFamily="34" charset="0"/>
              </a:rPr>
              <a:t>Benefits</a:t>
            </a:r>
          </a:p>
          <a:p>
            <a:r>
              <a:rPr lang="en-US" sz="1600" dirty="0">
                <a:solidFill>
                  <a:schemeClr val="bg1"/>
                </a:solidFill>
                <a:latin typeface="Arial" panose="020B0604020202020204" pitchFamily="34" charset="0"/>
                <a:cs typeface="Arial" panose="020B0604020202020204" pitchFamily="34" charset="0"/>
              </a:rPr>
              <a:t>Cost and effort required for fixing problems is minimized.</a:t>
            </a:r>
          </a:p>
          <a:p>
            <a:r>
              <a:rPr lang="en-US" sz="1600" dirty="0">
                <a:solidFill>
                  <a:schemeClr val="bg1"/>
                </a:solidFill>
                <a:latin typeface="Arial" panose="020B0604020202020204" pitchFamily="34" charset="0"/>
                <a:cs typeface="Arial" panose="020B0604020202020204" pitchFamily="34" charset="0"/>
              </a:rPr>
              <a:t>Reduces the number of residual problems in the finished solution.</a:t>
            </a:r>
          </a:p>
          <a:p>
            <a:r>
              <a:rPr lang="en-US" sz="1600" dirty="0">
                <a:solidFill>
                  <a:schemeClr val="bg1"/>
                </a:solidFill>
                <a:latin typeface="Arial" panose="020B0604020202020204" pitchFamily="34" charset="0"/>
                <a:cs typeface="Arial" panose="020B0604020202020204" pitchFamily="34" charset="0"/>
              </a:rPr>
              <a:t>Helps to exhibit defect-finding pattern. </a:t>
            </a:r>
          </a:p>
          <a:p>
            <a:r>
              <a:rPr lang="en-US" sz="1600" dirty="0">
                <a:solidFill>
                  <a:schemeClr val="bg1"/>
                </a:solidFill>
                <a:latin typeface="Arial" panose="020B0604020202020204" pitchFamily="34" charset="0"/>
                <a:cs typeface="Arial" panose="020B0604020202020204" pitchFamily="34" charset="0"/>
              </a:rPr>
              <a:t>It is easy to use and the progress can be tracked easily.</a:t>
            </a:r>
          </a:p>
        </p:txBody>
      </p:sp>
      <p:grpSp>
        <p:nvGrpSpPr>
          <p:cNvPr id="4" name="Group 3"/>
          <p:cNvGrpSpPr>
            <a:grpSpLocks/>
          </p:cNvGrpSpPr>
          <p:nvPr/>
        </p:nvGrpSpPr>
        <p:grpSpPr bwMode="auto">
          <a:xfrm>
            <a:off x="71438" y="1828800"/>
            <a:ext cx="8539163" cy="2765698"/>
            <a:chOff x="141" y="1863"/>
            <a:chExt cx="5379" cy="1854"/>
          </a:xfrm>
        </p:grpSpPr>
        <p:grpSp>
          <p:nvGrpSpPr>
            <p:cNvPr id="5" name="Group 4"/>
            <p:cNvGrpSpPr>
              <a:grpSpLocks/>
            </p:cNvGrpSpPr>
            <p:nvPr/>
          </p:nvGrpSpPr>
          <p:grpSpPr bwMode="auto">
            <a:xfrm>
              <a:off x="141" y="1863"/>
              <a:ext cx="5379" cy="1854"/>
              <a:chOff x="141" y="1776"/>
              <a:chExt cx="5379" cy="1854"/>
            </a:xfrm>
          </p:grpSpPr>
          <p:sp>
            <p:nvSpPr>
              <p:cNvPr id="13" name="Line 6"/>
              <p:cNvSpPr>
                <a:spLocks noChangeShapeType="1"/>
              </p:cNvSpPr>
              <p:nvPr/>
            </p:nvSpPr>
            <p:spPr bwMode="auto">
              <a:xfrm>
                <a:off x="768" y="1776"/>
                <a:ext cx="0" cy="182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14" name="Line 7"/>
              <p:cNvSpPr>
                <a:spLocks noChangeShapeType="1"/>
              </p:cNvSpPr>
              <p:nvPr/>
            </p:nvSpPr>
            <p:spPr bwMode="auto">
              <a:xfrm>
                <a:off x="1440" y="1795"/>
                <a:ext cx="0" cy="1805"/>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15" name="Line 8"/>
              <p:cNvSpPr>
                <a:spLocks noChangeShapeType="1"/>
              </p:cNvSpPr>
              <p:nvPr/>
            </p:nvSpPr>
            <p:spPr bwMode="auto">
              <a:xfrm>
                <a:off x="2112" y="1795"/>
                <a:ext cx="0" cy="1805"/>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16" name="Line 9"/>
              <p:cNvSpPr>
                <a:spLocks noChangeShapeType="1"/>
              </p:cNvSpPr>
              <p:nvPr/>
            </p:nvSpPr>
            <p:spPr bwMode="auto">
              <a:xfrm>
                <a:off x="2784" y="1795"/>
                <a:ext cx="0" cy="1805"/>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17" name="Line 10"/>
              <p:cNvSpPr>
                <a:spLocks noChangeShapeType="1"/>
              </p:cNvSpPr>
              <p:nvPr/>
            </p:nvSpPr>
            <p:spPr bwMode="auto">
              <a:xfrm>
                <a:off x="3456" y="1776"/>
                <a:ext cx="0" cy="182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18" name="Line 11"/>
              <p:cNvSpPr>
                <a:spLocks noChangeShapeType="1"/>
              </p:cNvSpPr>
              <p:nvPr/>
            </p:nvSpPr>
            <p:spPr bwMode="auto">
              <a:xfrm>
                <a:off x="4128" y="1776"/>
                <a:ext cx="0" cy="182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19" name="Text Box 12"/>
              <p:cNvSpPr txBox="1">
                <a:spLocks noChangeArrowheads="1"/>
              </p:cNvSpPr>
              <p:nvPr/>
            </p:nvSpPr>
            <p:spPr bwMode="auto">
              <a:xfrm>
                <a:off x="768" y="1844"/>
                <a:ext cx="67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Analyze</a:t>
                </a:r>
              </a:p>
            </p:txBody>
          </p:sp>
          <p:sp>
            <p:nvSpPr>
              <p:cNvPr id="20" name="Rectangle 19"/>
              <p:cNvSpPr>
                <a:spLocks noChangeArrowheads="1"/>
              </p:cNvSpPr>
              <p:nvPr/>
            </p:nvSpPr>
            <p:spPr bwMode="auto">
              <a:xfrm>
                <a:off x="864" y="2448"/>
                <a:ext cx="3984" cy="432"/>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ltLang="en-US">
                  <a:solidFill>
                    <a:schemeClr val="bg1"/>
                  </a:solidFill>
                </a:endParaRPr>
              </a:p>
            </p:txBody>
          </p:sp>
          <p:sp>
            <p:nvSpPr>
              <p:cNvPr id="21" name="Text Box 14"/>
              <p:cNvSpPr txBox="1">
                <a:spLocks noChangeArrowheads="1"/>
              </p:cNvSpPr>
              <p:nvPr/>
            </p:nvSpPr>
            <p:spPr bwMode="auto">
              <a:xfrm>
                <a:off x="1440" y="1844"/>
                <a:ext cx="67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Design</a:t>
                </a:r>
              </a:p>
            </p:txBody>
          </p:sp>
          <p:sp>
            <p:nvSpPr>
              <p:cNvPr id="22" name="Text Box 15"/>
              <p:cNvSpPr txBox="1">
                <a:spLocks noChangeArrowheads="1"/>
              </p:cNvSpPr>
              <p:nvPr/>
            </p:nvSpPr>
            <p:spPr bwMode="auto">
              <a:xfrm>
                <a:off x="3456" y="1776"/>
                <a:ext cx="67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Assembly Test</a:t>
                </a:r>
              </a:p>
            </p:txBody>
          </p:sp>
          <p:sp>
            <p:nvSpPr>
              <p:cNvPr id="23" name="Text Box 16"/>
              <p:cNvSpPr txBox="1">
                <a:spLocks noChangeArrowheads="1"/>
              </p:cNvSpPr>
              <p:nvPr/>
            </p:nvSpPr>
            <p:spPr bwMode="auto">
              <a:xfrm>
                <a:off x="4128" y="1862"/>
                <a:ext cx="67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Prod Test</a:t>
                </a:r>
              </a:p>
            </p:txBody>
          </p:sp>
          <p:sp>
            <p:nvSpPr>
              <p:cNvPr id="24" name="Text Box 17"/>
              <p:cNvSpPr txBox="1">
                <a:spLocks noChangeArrowheads="1"/>
              </p:cNvSpPr>
              <p:nvPr/>
            </p:nvSpPr>
            <p:spPr bwMode="auto">
              <a:xfrm>
                <a:off x="4800" y="1862"/>
                <a:ext cx="720"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Deploy</a:t>
                </a:r>
              </a:p>
            </p:txBody>
          </p:sp>
          <p:sp>
            <p:nvSpPr>
              <p:cNvPr id="25" name="Text Box 18"/>
              <p:cNvSpPr txBox="1">
                <a:spLocks noChangeArrowheads="1"/>
              </p:cNvSpPr>
              <p:nvPr/>
            </p:nvSpPr>
            <p:spPr bwMode="auto">
              <a:xfrm>
                <a:off x="768" y="3321"/>
                <a:ext cx="67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Analyze</a:t>
                </a:r>
              </a:p>
            </p:txBody>
          </p:sp>
          <p:sp>
            <p:nvSpPr>
              <p:cNvPr id="26" name="Text Box 19"/>
              <p:cNvSpPr txBox="1">
                <a:spLocks noChangeArrowheads="1"/>
              </p:cNvSpPr>
              <p:nvPr/>
            </p:nvSpPr>
            <p:spPr bwMode="auto">
              <a:xfrm>
                <a:off x="1440" y="3321"/>
                <a:ext cx="67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Design</a:t>
                </a:r>
              </a:p>
            </p:txBody>
          </p:sp>
          <p:sp>
            <p:nvSpPr>
              <p:cNvPr id="27" name="Text Box 20"/>
              <p:cNvSpPr txBox="1">
                <a:spLocks noChangeArrowheads="1"/>
              </p:cNvSpPr>
              <p:nvPr/>
            </p:nvSpPr>
            <p:spPr bwMode="auto">
              <a:xfrm>
                <a:off x="3456" y="3321"/>
                <a:ext cx="67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Assembly Test</a:t>
                </a:r>
              </a:p>
            </p:txBody>
          </p:sp>
          <p:sp>
            <p:nvSpPr>
              <p:cNvPr id="28" name="Text Box 21"/>
              <p:cNvSpPr txBox="1">
                <a:spLocks noChangeArrowheads="1"/>
              </p:cNvSpPr>
              <p:nvPr/>
            </p:nvSpPr>
            <p:spPr bwMode="auto">
              <a:xfrm>
                <a:off x="4128" y="3340"/>
                <a:ext cx="67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Prod Test</a:t>
                </a:r>
              </a:p>
            </p:txBody>
          </p:sp>
          <p:sp>
            <p:nvSpPr>
              <p:cNvPr id="29" name="Text Box 22"/>
              <p:cNvSpPr txBox="1">
                <a:spLocks noChangeArrowheads="1"/>
              </p:cNvSpPr>
              <p:nvPr/>
            </p:nvSpPr>
            <p:spPr bwMode="auto">
              <a:xfrm>
                <a:off x="4800" y="3340"/>
                <a:ext cx="720"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Deploy</a:t>
                </a:r>
              </a:p>
            </p:txBody>
          </p:sp>
          <p:sp>
            <p:nvSpPr>
              <p:cNvPr id="30" name="Text Box 23"/>
              <p:cNvSpPr txBox="1">
                <a:spLocks noChangeArrowheads="1"/>
              </p:cNvSpPr>
              <p:nvPr/>
            </p:nvSpPr>
            <p:spPr bwMode="auto">
              <a:xfrm>
                <a:off x="382" y="1844"/>
                <a:ext cx="41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b="1" dirty="0">
                    <a:solidFill>
                      <a:schemeClr val="bg1"/>
                    </a:solidFill>
                  </a:rPr>
                  <a:t>Defect</a:t>
                </a:r>
              </a:p>
              <a:p>
                <a:pPr algn="ctr" eaLnBrk="1" hangingPunct="1">
                  <a:spcBef>
                    <a:spcPct val="0"/>
                  </a:spcBef>
                  <a:buClrTx/>
                  <a:buFontTx/>
                  <a:buNone/>
                </a:pPr>
                <a:r>
                  <a:rPr lang="en-US" altLang="en-US" sz="1200" b="1" dirty="0">
                    <a:solidFill>
                      <a:schemeClr val="bg1"/>
                    </a:solidFill>
                  </a:rPr>
                  <a:t>Origin</a:t>
                </a:r>
              </a:p>
            </p:txBody>
          </p:sp>
          <p:sp>
            <p:nvSpPr>
              <p:cNvPr id="31" name="Text Box 24"/>
              <p:cNvSpPr txBox="1">
                <a:spLocks noChangeArrowheads="1"/>
              </p:cNvSpPr>
              <p:nvPr/>
            </p:nvSpPr>
            <p:spPr bwMode="auto">
              <a:xfrm>
                <a:off x="141" y="3176"/>
                <a:ext cx="637"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b="1">
                    <a:solidFill>
                      <a:schemeClr val="bg1"/>
                    </a:solidFill>
                  </a:rPr>
                  <a:t>Defect</a:t>
                </a:r>
              </a:p>
              <a:p>
                <a:pPr algn="ctr" eaLnBrk="1" hangingPunct="1">
                  <a:spcBef>
                    <a:spcPct val="0"/>
                  </a:spcBef>
                  <a:buClrTx/>
                  <a:buFontTx/>
                  <a:buNone/>
                </a:pPr>
                <a:r>
                  <a:rPr lang="en-US" altLang="en-US" sz="1200" b="1">
                    <a:solidFill>
                      <a:schemeClr val="bg1"/>
                    </a:solidFill>
                  </a:rPr>
                  <a:t>Discovered</a:t>
                </a:r>
              </a:p>
            </p:txBody>
          </p:sp>
          <p:sp>
            <p:nvSpPr>
              <p:cNvPr id="32" name="Line 25"/>
              <p:cNvSpPr>
                <a:spLocks noChangeShapeType="1"/>
              </p:cNvSpPr>
              <p:nvPr/>
            </p:nvSpPr>
            <p:spPr bwMode="auto">
              <a:xfrm>
                <a:off x="1440"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33" name="Rectangle 32"/>
              <p:cNvSpPr>
                <a:spLocks noChangeArrowheads="1"/>
              </p:cNvSpPr>
              <p:nvPr/>
            </p:nvSpPr>
            <p:spPr bwMode="auto">
              <a:xfrm>
                <a:off x="768" y="2035"/>
                <a:ext cx="4752" cy="47"/>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ltLang="en-US">
                  <a:solidFill>
                    <a:schemeClr val="bg1"/>
                  </a:solidFill>
                </a:endParaRPr>
              </a:p>
            </p:txBody>
          </p:sp>
          <p:sp>
            <p:nvSpPr>
              <p:cNvPr id="34" name="Rectangle 33"/>
              <p:cNvSpPr>
                <a:spLocks noChangeArrowheads="1"/>
              </p:cNvSpPr>
              <p:nvPr/>
            </p:nvSpPr>
            <p:spPr bwMode="auto">
              <a:xfrm>
                <a:off x="768" y="3273"/>
                <a:ext cx="4752" cy="62"/>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ltLang="en-US">
                  <a:solidFill>
                    <a:schemeClr val="bg1"/>
                  </a:solidFill>
                </a:endParaRPr>
              </a:p>
            </p:txBody>
          </p:sp>
          <p:sp>
            <p:nvSpPr>
              <p:cNvPr id="35" name="Line 28"/>
              <p:cNvSpPr>
                <a:spLocks noChangeShapeType="1"/>
              </p:cNvSpPr>
              <p:nvPr/>
            </p:nvSpPr>
            <p:spPr bwMode="auto">
              <a:xfrm>
                <a:off x="5520" y="1776"/>
                <a:ext cx="0" cy="182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36" name="Line 29"/>
              <p:cNvSpPr>
                <a:spLocks noChangeShapeType="1"/>
              </p:cNvSpPr>
              <p:nvPr/>
            </p:nvSpPr>
            <p:spPr bwMode="auto">
              <a:xfrm>
                <a:off x="4800" y="1776"/>
                <a:ext cx="0" cy="1824"/>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37" name="Rectangle 36"/>
              <p:cNvSpPr>
                <a:spLocks noChangeArrowheads="1"/>
              </p:cNvSpPr>
              <p:nvPr/>
            </p:nvSpPr>
            <p:spPr bwMode="auto">
              <a:xfrm>
                <a:off x="4704" y="2448"/>
                <a:ext cx="240" cy="432"/>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ltLang="en-US">
                  <a:solidFill>
                    <a:schemeClr val="bg1"/>
                  </a:solidFill>
                </a:endParaRPr>
              </a:p>
            </p:txBody>
          </p:sp>
          <p:sp>
            <p:nvSpPr>
              <p:cNvPr id="38" name="Line 31"/>
              <p:cNvSpPr>
                <a:spLocks noChangeShapeType="1"/>
              </p:cNvSpPr>
              <p:nvPr/>
            </p:nvSpPr>
            <p:spPr bwMode="auto">
              <a:xfrm>
                <a:off x="768" y="1776"/>
                <a:ext cx="4752"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39" name="Line 32"/>
              <p:cNvSpPr>
                <a:spLocks noChangeShapeType="1"/>
              </p:cNvSpPr>
              <p:nvPr/>
            </p:nvSpPr>
            <p:spPr bwMode="auto">
              <a:xfrm>
                <a:off x="768" y="3600"/>
                <a:ext cx="4752"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40" name="Line 33"/>
              <p:cNvSpPr>
                <a:spLocks noChangeShapeType="1"/>
              </p:cNvSpPr>
              <p:nvPr/>
            </p:nvSpPr>
            <p:spPr bwMode="auto">
              <a:xfrm>
                <a:off x="2112"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41" name="Line 34"/>
              <p:cNvSpPr>
                <a:spLocks noChangeShapeType="1"/>
              </p:cNvSpPr>
              <p:nvPr/>
            </p:nvSpPr>
            <p:spPr bwMode="auto">
              <a:xfrm>
                <a:off x="2784"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42" name="Line 35"/>
              <p:cNvSpPr>
                <a:spLocks noChangeShapeType="1"/>
              </p:cNvSpPr>
              <p:nvPr/>
            </p:nvSpPr>
            <p:spPr bwMode="auto">
              <a:xfrm>
                <a:off x="3456"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43" name="Line 36"/>
              <p:cNvSpPr>
                <a:spLocks noChangeShapeType="1"/>
              </p:cNvSpPr>
              <p:nvPr/>
            </p:nvSpPr>
            <p:spPr bwMode="auto">
              <a:xfrm>
                <a:off x="4128"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44" name="Line 37"/>
              <p:cNvSpPr>
                <a:spLocks noChangeShapeType="1"/>
              </p:cNvSpPr>
              <p:nvPr/>
            </p:nvSpPr>
            <p:spPr bwMode="auto">
              <a:xfrm>
                <a:off x="4800" y="2448"/>
                <a:ext cx="0" cy="43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45" name="Text Box 38"/>
              <p:cNvSpPr txBox="1">
                <a:spLocks noChangeArrowheads="1"/>
              </p:cNvSpPr>
              <p:nvPr/>
            </p:nvSpPr>
            <p:spPr bwMode="auto">
              <a:xfrm>
                <a:off x="2064" y="3312"/>
                <a:ext cx="768"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Detailed Design/Build</a:t>
                </a:r>
              </a:p>
            </p:txBody>
          </p:sp>
          <p:sp>
            <p:nvSpPr>
              <p:cNvPr id="46" name="Text Box 39"/>
              <p:cNvSpPr txBox="1">
                <a:spLocks noChangeArrowheads="1"/>
              </p:cNvSpPr>
              <p:nvPr/>
            </p:nvSpPr>
            <p:spPr bwMode="auto">
              <a:xfrm>
                <a:off x="2784" y="3312"/>
                <a:ext cx="67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 Component Test</a:t>
                </a:r>
              </a:p>
            </p:txBody>
          </p:sp>
          <p:sp>
            <p:nvSpPr>
              <p:cNvPr id="47" name="Text Box 40"/>
              <p:cNvSpPr txBox="1">
                <a:spLocks noChangeArrowheads="1"/>
              </p:cNvSpPr>
              <p:nvPr/>
            </p:nvSpPr>
            <p:spPr bwMode="auto">
              <a:xfrm>
                <a:off x="2784" y="1776"/>
                <a:ext cx="67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dirty="0">
                    <a:solidFill>
                      <a:schemeClr val="bg1"/>
                    </a:solidFill>
                  </a:rPr>
                  <a:t> Component Test</a:t>
                </a:r>
              </a:p>
            </p:txBody>
          </p:sp>
          <p:sp>
            <p:nvSpPr>
              <p:cNvPr id="48" name="Text Box 41"/>
              <p:cNvSpPr txBox="1">
                <a:spLocks noChangeArrowheads="1"/>
              </p:cNvSpPr>
              <p:nvPr/>
            </p:nvSpPr>
            <p:spPr bwMode="auto">
              <a:xfrm>
                <a:off x="2064" y="1776"/>
                <a:ext cx="768"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r>
                  <a:rPr lang="en-US" altLang="en-US" sz="1200">
                    <a:solidFill>
                      <a:schemeClr val="bg1"/>
                    </a:solidFill>
                  </a:rPr>
                  <a:t>Detailed Design/Build</a:t>
                </a:r>
              </a:p>
            </p:txBody>
          </p:sp>
        </p:grpSp>
        <p:sp>
          <p:nvSpPr>
            <p:cNvPr id="7" name="Line 42"/>
            <p:cNvSpPr>
              <a:spLocks noChangeShapeType="1"/>
            </p:cNvSpPr>
            <p:nvPr/>
          </p:nvSpPr>
          <p:spPr bwMode="auto">
            <a:xfrm>
              <a:off x="1104" y="2199"/>
              <a:ext cx="0" cy="1152"/>
            </a:xfrm>
            <a:prstGeom prst="line">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8" name="Line 43"/>
            <p:cNvSpPr>
              <a:spLocks noChangeShapeType="1"/>
            </p:cNvSpPr>
            <p:nvPr/>
          </p:nvSpPr>
          <p:spPr bwMode="auto">
            <a:xfrm>
              <a:off x="1776" y="2199"/>
              <a:ext cx="0" cy="1152"/>
            </a:xfrm>
            <a:prstGeom prst="line">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9" name="Line 44"/>
            <p:cNvSpPr>
              <a:spLocks noChangeShapeType="1"/>
            </p:cNvSpPr>
            <p:nvPr/>
          </p:nvSpPr>
          <p:spPr bwMode="auto">
            <a:xfrm>
              <a:off x="2448" y="2199"/>
              <a:ext cx="0" cy="1152"/>
            </a:xfrm>
            <a:prstGeom prst="line">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10" name="Line 45"/>
            <p:cNvSpPr>
              <a:spLocks noChangeShapeType="1"/>
            </p:cNvSpPr>
            <p:nvPr/>
          </p:nvSpPr>
          <p:spPr bwMode="auto">
            <a:xfrm>
              <a:off x="3120" y="2199"/>
              <a:ext cx="0" cy="1152"/>
            </a:xfrm>
            <a:prstGeom prst="line">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11" name="Line 46"/>
            <p:cNvSpPr>
              <a:spLocks noChangeShapeType="1"/>
            </p:cNvSpPr>
            <p:nvPr/>
          </p:nvSpPr>
          <p:spPr bwMode="auto">
            <a:xfrm>
              <a:off x="3792" y="2199"/>
              <a:ext cx="0" cy="1152"/>
            </a:xfrm>
            <a:prstGeom prst="line">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sp>
          <p:nvSpPr>
            <p:cNvPr id="12" name="Line 47"/>
            <p:cNvSpPr>
              <a:spLocks noChangeShapeType="1"/>
            </p:cNvSpPr>
            <p:nvPr/>
          </p:nvSpPr>
          <p:spPr bwMode="auto">
            <a:xfrm>
              <a:off x="4464" y="2199"/>
              <a:ext cx="0" cy="1152"/>
            </a:xfrm>
            <a:prstGeom prst="line">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defPPr>
                <a:defRPr lang="en-US"/>
              </a:defPPr>
              <a:lvl1pPr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2pPr>
              <a:lvl3pPr marL="9144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3pPr>
              <a:lvl4pPr marL="13716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4pPr>
              <a:lvl5pPr marL="1828800" algn="l" rtl="0" eaLnBrk="0" fontAlgn="base" hangingPunct="0">
                <a:spcBef>
                  <a:spcPct val="20000"/>
                </a:spcBef>
                <a:spcAft>
                  <a:spcPct val="0"/>
                </a:spcAft>
                <a:buClr>
                  <a:schemeClr val="tx1"/>
                </a:buClr>
                <a:buChar char="•"/>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a:lstStyle>
            <a:p>
              <a:endParaRPr lang="en-US">
                <a:solidFill>
                  <a:schemeClr val="bg1"/>
                </a:solidFill>
              </a:endParaRPr>
            </a:p>
          </p:txBody>
        </p:sp>
      </p:grpSp>
      <p:sp>
        <p:nvSpPr>
          <p:cNvPr id="49" name="Rectangle 48"/>
          <p:cNvSpPr/>
          <p:nvPr/>
        </p:nvSpPr>
        <p:spPr>
          <a:xfrm>
            <a:off x="228599" y="1186642"/>
            <a:ext cx="8610601"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The following figure illustrates the </a:t>
            </a:r>
            <a:r>
              <a:rPr lang="en-US" altLang="en-US" dirty="0">
                <a:solidFill>
                  <a:schemeClr val="bg1"/>
                </a:solidFill>
                <a:latin typeface="Arial" panose="020B0604020202020204" pitchFamily="34" charset="0"/>
              </a:rPr>
              <a:t>defect-finding pattern of a </a:t>
            </a:r>
            <a:r>
              <a:rPr lang="en-US" dirty="0">
                <a:solidFill>
                  <a:schemeClr val="bg1"/>
                </a:solidFill>
                <a:latin typeface="Arial" panose="020B0604020202020204" pitchFamily="34" charset="0"/>
                <a:cs typeface="Arial" panose="020B0604020202020204" pitchFamily="34" charset="0"/>
              </a:rPr>
              <a:t>project </a:t>
            </a:r>
            <a:r>
              <a:rPr lang="en-US" b="1" dirty="0">
                <a:solidFill>
                  <a:schemeClr val="bg1"/>
                </a:solidFill>
                <a:latin typeface="Arial" panose="020B0604020202020204" pitchFamily="34" charset="0"/>
                <a:cs typeface="Arial" panose="020B0604020202020204" pitchFamily="34" charset="0"/>
              </a:rPr>
              <a:t>with</a:t>
            </a:r>
            <a:r>
              <a:rPr lang="en-US" dirty="0">
                <a:solidFill>
                  <a:schemeClr val="bg1"/>
                </a:solidFill>
                <a:latin typeface="Arial" panose="020B0604020202020204" pitchFamily="34" charset="0"/>
                <a:cs typeface="Arial" panose="020B0604020202020204" pitchFamily="34" charset="0"/>
              </a:rPr>
              <a:t> stage containment:</a:t>
            </a:r>
          </a:p>
        </p:txBody>
      </p:sp>
    </p:spTree>
    <p:extLst>
      <p:ext uri="{BB962C8B-B14F-4D97-AF65-F5344CB8AC3E}">
        <p14:creationId xmlns:p14="http://schemas.microsoft.com/office/powerpoint/2010/main" val="220825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SDLC - V Model</a:t>
            </a:r>
          </a:p>
        </p:txBody>
      </p:sp>
      <p:sp>
        <p:nvSpPr>
          <p:cNvPr id="3" name="Rectangle 2"/>
          <p:cNvSpPr/>
          <p:nvPr/>
        </p:nvSpPr>
        <p:spPr>
          <a:xfrm>
            <a:off x="304800" y="1219200"/>
            <a:ext cx="8534400" cy="1200329"/>
          </a:xfrm>
          <a:prstGeom prst="rect">
            <a:avLst/>
          </a:prstGeom>
          <a:solidFill>
            <a:schemeClr val="accent6">
              <a:lumMod val="20000"/>
              <a:lumOff val="80000"/>
            </a:schemeClr>
          </a:solidFill>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The SDLC methodology can be represented through the V-Model. It is a process model that helps to achieve stage containment through validation activities. </a:t>
            </a:r>
          </a:p>
          <a:p>
            <a:r>
              <a:rPr lang="en-US" altLang="en-US" dirty="0">
                <a:solidFill>
                  <a:schemeClr val="bg1"/>
                </a:solidFill>
                <a:latin typeface="Arial" panose="020B0604020202020204" pitchFamily="34" charset="0"/>
                <a:cs typeface="Arial" panose="020B0604020202020204" pitchFamily="34" charset="0"/>
              </a:rPr>
              <a:t>It helps to reduce risk during software development. At various stages of testing, the V-Model verifies and validates the major deliverables.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14600"/>
            <a:ext cx="5994438" cy="3352800"/>
          </a:xfrm>
          <a:prstGeom prst="rect">
            <a:avLst/>
          </a:prstGeom>
        </p:spPr>
      </p:pic>
      <p:sp>
        <p:nvSpPr>
          <p:cNvPr id="6" name="TextBox 5"/>
          <p:cNvSpPr txBox="1"/>
          <p:nvPr/>
        </p:nvSpPr>
        <p:spPr>
          <a:xfrm>
            <a:off x="4724400" y="5257800"/>
            <a:ext cx="1447800" cy="307777"/>
          </a:xfrm>
          <a:prstGeom prst="rect">
            <a:avLst/>
          </a:prstGeom>
          <a:noFill/>
          <a:ln w="22225">
            <a:solidFill>
              <a:schemeClr val="bg1">
                <a:lumMod val="50000"/>
              </a:schemeClr>
            </a:solidFill>
          </a:ln>
        </p:spPr>
        <p:txBody>
          <a:bodyPr wrap="square" rtlCol="0">
            <a:spAutoFit/>
          </a:bodyPr>
          <a:lstStyle/>
          <a:p>
            <a:r>
              <a:rPr lang="en-US" sz="1400" b="1" dirty="0"/>
              <a:t>Component Test</a:t>
            </a:r>
          </a:p>
        </p:txBody>
      </p:sp>
      <p:sp>
        <p:nvSpPr>
          <p:cNvPr id="7" name="Rectangle 6"/>
          <p:cNvSpPr/>
          <p:nvPr/>
        </p:nvSpPr>
        <p:spPr>
          <a:xfrm>
            <a:off x="228600" y="5962471"/>
            <a:ext cx="8610600" cy="338554"/>
          </a:xfrm>
          <a:prstGeom prst="rect">
            <a:avLst/>
          </a:prstGeom>
        </p:spPr>
        <p:txBody>
          <a:bodyPr wrap="square">
            <a:spAutoFit/>
          </a:bodyPr>
          <a:lstStyle/>
          <a:p>
            <a:r>
              <a:rPr lang="pt-BR" sz="1600" b="1" dirty="0">
                <a:solidFill>
                  <a:schemeClr val="bg1"/>
                </a:solidFill>
                <a:latin typeface="Arial" panose="020B0604020202020204" pitchFamily="34" charset="0"/>
                <a:cs typeface="Arial" panose="020B0604020202020204" pitchFamily="34" charset="0"/>
              </a:rPr>
              <a:t>Benefit of V Model</a:t>
            </a:r>
            <a:r>
              <a:rPr lang="pt-BR" sz="1600" dirty="0">
                <a:solidFill>
                  <a:schemeClr val="bg1"/>
                </a:solidFill>
                <a:latin typeface="Arial" panose="020B0604020202020204" pitchFamily="34" charset="0"/>
                <a:cs typeface="Arial" panose="020B0604020202020204" pitchFamily="34" charset="0"/>
              </a:rPr>
              <a:t>: It </a:t>
            </a:r>
            <a:r>
              <a:rPr lang="en-US" sz="1600" dirty="0">
                <a:solidFill>
                  <a:schemeClr val="bg1"/>
                </a:solidFill>
                <a:latin typeface="Arial" panose="020B0604020202020204" pitchFamily="34" charset="0"/>
                <a:cs typeface="Arial" panose="020B0604020202020204" pitchFamily="34" charset="0"/>
              </a:rPr>
              <a:t>includes validation and verification at each level for stage containment.</a:t>
            </a:r>
          </a:p>
        </p:txBody>
      </p:sp>
      <p:sp>
        <p:nvSpPr>
          <p:cNvPr id="8" name="Line Callout 2 (Border and Accent Bar) 7"/>
          <p:cNvSpPr/>
          <p:nvPr/>
        </p:nvSpPr>
        <p:spPr>
          <a:xfrm>
            <a:off x="6792635" y="4343400"/>
            <a:ext cx="2021068" cy="1316779"/>
          </a:xfrm>
          <a:prstGeom prst="accentBorderCallout2">
            <a:avLst>
              <a:gd name="adj1" fmla="val 18750"/>
              <a:gd name="adj2" fmla="val -8333"/>
              <a:gd name="adj3" fmla="val 8200"/>
              <a:gd name="adj4" fmla="val -19368"/>
              <a:gd name="adj5" fmla="val 19390"/>
              <a:gd name="adj6" fmla="val -8821"/>
            </a:avLst>
          </a:prstGeom>
          <a:solidFill>
            <a:schemeClr val="bg1">
              <a:lumMod val="95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75000"/>
                  </a:schemeClr>
                </a:solidFill>
                <a:latin typeface="Arial" panose="020B0604020202020204" pitchFamily="34" charset="0"/>
                <a:cs typeface="Arial" panose="020B0604020202020204" pitchFamily="34" charset="0"/>
              </a:rPr>
              <a:t>The project moves through the testing activities once the application is built. It is depicted on the right-hand side of the V</a:t>
            </a:r>
          </a:p>
        </p:txBody>
      </p:sp>
      <p:sp>
        <p:nvSpPr>
          <p:cNvPr id="10" name="Oval 9"/>
          <p:cNvSpPr/>
          <p:nvPr/>
        </p:nvSpPr>
        <p:spPr>
          <a:xfrm rot="18820317">
            <a:off x="3483068" y="3566017"/>
            <a:ext cx="4184561" cy="1447997"/>
          </a:xfrm>
          <a:prstGeom prst="ellipse">
            <a:avLst/>
          </a:prstGeom>
          <a:solidFill>
            <a:schemeClr val="bg1">
              <a:lumMod val="95000"/>
              <a:alpha val="0"/>
            </a:schemeClr>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195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86232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___________ searches for and fixes errors in the same process where they originated from</a:t>
            </a:r>
            <a:r>
              <a:rPr lang="en-US" altLang="en-US" dirty="0">
                <a:solidFill>
                  <a:schemeClr val="bg1"/>
                </a:solidFill>
                <a:latin typeface="Arial" panose="020B0604020202020204" pitchFamily="34" charset="0"/>
                <a:cs typeface="Arial" panose="020B0604020202020204" pitchFamily="34" charset="0"/>
              </a:rPr>
              <a:t>.</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Stage Containment </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Unit Testing</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Assembly Testing</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Product Testing</a:t>
            </a:r>
          </a:p>
        </p:txBody>
      </p:sp>
      <p:sp>
        <p:nvSpPr>
          <p:cNvPr id="7" name="Rectangle 6">
            <a:hlinkClick r:id="rId3" action="ppaction://hlinksldjump"/>
          </p:cNvPr>
          <p:cNvSpPr/>
          <p:nvPr/>
        </p:nvSpPr>
        <p:spPr>
          <a:xfrm>
            <a:off x="655938" y="1905000"/>
            <a:ext cx="2849262" cy="453055"/>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hlinkClick r:id="rId4" action="ppaction://hlinksldjump"/>
          </p:cNvPr>
          <p:cNvSpPr/>
          <p:nvPr/>
        </p:nvSpPr>
        <p:spPr>
          <a:xfrm>
            <a:off x="655938" y="2534042"/>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hlinkClick r:id="rId4" action="ppaction://hlinksldjump"/>
          </p:cNvPr>
          <p:cNvSpPr/>
          <p:nvPr/>
        </p:nvSpPr>
        <p:spPr>
          <a:xfrm>
            <a:off x="682096" y="3067442"/>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hlinkClick r:id="rId4" action="ppaction://hlinksldjump"/>
          </p:cNvPr>
          <p:cNvSpPr/>
          <p:nvPr/>
        </p:nvSpPr>
        <p:spPr>
          <a:xfrm>
            <a:off x="655938" y="3600842"/>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1085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86232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___________ searches for and fixes errors in the same process where they originated from</a:t>
            </a:r>
            <a:r>
              <a:rPr lang="en-US" altLang="en-US" dirty="0">
                <a:solidFill>
                  <a:schemeClr val="bg1"/>
                </a:solidFill>
                <a:latin typeface="Arial" panose="020B0604020202020204" pitchFamily="34" charset="0"/>
                <a:cs typeface="Arial" panose="020B0604020202020204" pitchFamily="34" charset="0"/>
              </a:rPr>
              <a:t>.</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Stage Containment </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Unit Testing</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Assembly Testing</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Product Testing</a:t>
            </a:r>
          </a:p>
        </p:txBody>
      </p:sp>
      <p:sp>
        <p:nvSpPr>
          <p:cNvPr id="11" name="Rectangle 10">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rPr>
              <a:t>Continue</a:t>
            </a:r>
          </a:p>
        </p:txBody>
      </p:sp>
      <p:pic>
        <p:nvPicPr>
          <p:cNvPr id="12" name="Picture 11"/>
          <p:cNvPicPr>
            <a:picLocks noChangeAspect="1"/>
          </p:cNvPicPr>
          <p:nvPr/>
        </p:nvPicPr>
        <p:blipFill>
          <a:blip r:embed="rId4">
            <a:duotone>
              <a:schemeClr val="accent6">
                <a:shade val="45000"/>
                <a:satMod val="135000"/>
              </a:schemeClr>
              <a:prstClr val="white"/>
            </a:duotone>
          </a:blip>
          <a:stretch>
            <a:fillRect/>
          </a:stretch>
        </p:blipFill>
        <p:spPr>
          <a:xfrm rot="695733">
            <a:off x="43663" y="1891054"/>
            <a:ext cx="670457" cy="502525"/>
          </a:xfrm>
          <a:prstGeom prst="rect">
            <a:avLst/>
          </a:prstGeom>
        </p:spPr>
      </p:pic>
      <p:sp>
        <p:nvSpPr>
          <p:cNvPr id="13" name="Rounded Rectangle 12"/>
          <p:cNvSpPr/>
          <p:nvPr/>
        </p:nvSpPr>
        <p:spPr>
          <a:xfrm>
            <a:off x="464024" y="4814485"/>
            <a:ext cx="7697337" cy="112229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solidFill>
                <a:latin typeface=" Arial"/>
              </a:rPr>
              <a:t>You are right! </a:t>
            </a:r>
          </a:p>
          <a:p>
            <a:pPr algn="ctr"/>
            <a:r>
              <a:rPr lang="en-US" dirty="0">
                <a:solidFill>
                  <a:schemeClr val="bg1"/>
                </a:solidFill>
                <a:latin typeface=" Arial"/>
                <a:cs typeface="Arial" panose="020B0604020202020204" pitchFamily="34" charset="0"/>
              </a:rPr>
              <a:t>Stage Containment searches for and fixes errors in the same process where they originated from</a:t>
            </a:r>
            <a:r>
              <a:rPr lang="en-US" dirty="0">
                <a:solidFill>
                  <a:schemeClr val="bg1"/>
                </a:solidFill>
                <a:latin typeface=" Arial"/>
              </a:rPr>
              <a:t>. </a:t>
            </a:r>
          </a:p>
        </p:txBody>
      </p:sp>
    </p:spTree>
    <p:extLst>
      <p:ext uri="{BB962C8B-B14F-4D97-AF65-F5344CB8AC3E}">
        <p14:creationId xmlns:p14="http://schemas.microsoft.com/office/powerpoint/2010/main" val="1049033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86232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___________ searches for and fixes errors in the same process where they originated from</a:t>
            </a:r>
            <a:r>
              <a:rPr lang="en-US" altLang="en-US" dirty="0">
                <a:solidFill>
                  <a:schemeClr val="bg1"/>
                </a:solidFill>
                <a:latin typeface="Arial" panose="020B0604020202020204" pitchFamily="34" charset="0"/>
                <a:cs typeface="Arial" panose="020B0604020202020204" pitchFamily="34" charset="0"/>
              </a:rPr>
              <a:t>.</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Stage Containment </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Unit Testing</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Assembly Testing</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Product Testing</a:t>
            </a:r>
          </a:p>
        </p:txBody>
      </p:sp>
      <p:sp>
        <p:nvSpPr>
          <p:cNvPr id="4" name="Rectangle 3">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rPr>
              <a:t>Continue</a:t>
            </a:r>
          </a:p>
        </p:txBody>
      </p:sp>
      <p:pic>
        <p:nvPicPr>
          <p:cNvPr id="5" name="Picture 4"/>
          <p:cNvPicPr>
            <a:picLocks noChangeAspect="1"/>
          </p:cNvPicPr>
          <p:nvPr/>
        </p:nvPicPr>
        <p:blipFill>
          <a:blip r:embed="rId4">
            <a:duotone>
              <a:schemeClr val="accent6">
                <a:shade val="45000"/>
                <a:satMod val="135000"/>
              </a:schemeClr>
              <a:prstClr val="white"/>
            </a:duotone>
          </a:blip>
          <a:stretch>
            <a:fillRect/>
          </a:stretch>
        </p:blipFill>
        <p:spPr>
          <a:xfrm rot="695733">
            <a:off x="43663" y="1891054"/>
            <a:ext cx="670457" cy="502525"/>
          </a:xfrm>
          <a:prstGeom prst="rect">
            <a:avLst/>
          </a:prstGeom>
        </p:spPr>
      </p:pic>
      <p:sp>
        <p:nvSpPr>
          <p:cNvPr id="6" name="Rounded Rectangle 5"/>
          <p:cNvSpPr/>
          <p:nvPr/>
        </p:nvSpPr>
        <p:spPr>
          <a:xfrm>
            <a:off x="464024" y="4814485"/>
            <a:ext cx="7697337" cy="11222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latin typeface=" Arial"/>
              </a:rPr>
              <a:t>That’s incorrect!</a:t>
            </a:r>
          </a:p>
          <a:p>
            <a:pPr algn="ctr"/>
            <a:r>
              <a:rPr lang="en-US" dirty="0">
                <a:solidFill>
                  <a:schemeClr val="bg1"/>
                </a:solidFill>
                <a:latin typeface=" Arial"/>
                <a:cs typeface="Arial" panose="020B0604020202020204" pitchFamily="34" charset="0"/>
              </a:rPr>
              <a:t>Stage Containment searches for and fixes errors in the same process where they originated from</a:t>
            </a:r>
            <a:r>
              <a:rPr lang="en-US" dirty="0">
                <a:solidFill>
                  <a:schemeClr val="bg1"/>
                </a:solidFill>
                <a:latin typeface=" Arial"/>
              </a:rPr>
              <a:t>. </a:t>
            </a:r>
          </a:p>
        </p:txBody>
      </p:sp>
    </p:spTree>
    <p:extLst>
      <p:ext uri="{BB962C8B-B14F-4D97-AF65-F5344CB8AC3E}">
        <p14:creationId xmlns:p14="http://schemas.microsoft.com/office/powerpoint/2010/main" val="3770583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5" name="Rectangle 4"/>
          <p:cNvSpPr/>
          <p:nvPr/>
        </p:nvSpPr>
        <p:spPr>
          <a:xfrm>
            <a:off x="258418" y="1219200"/>
            <a:ext cx="7361582" cy="2308324"/>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State True or False for the following statement.</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“Stage containment helps to exhibit defect-finding pattern.”</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True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False</a:t>
            </a:r>
          </a:p>
          <a:p>
            <a:endParaRPr lang="en-US" dirty="0">
              <a:solidFill>
                <a:schemeClr val="bg1"/>
              </a:solidFill>
              <a:latin typeface="Arial" panose="020B0604020202020204" pitchFamily="34" charset="0"/>
              <a:cs typeface="Arial" panose="020B0604020202020204" pitchFamily="34" charset="0"/>
            </a:endParaRPr>
          </a:p>
        </p:txBody>
      </p:sp>
      <p:sp>
        <p:nvSpPr>
          <p:cNvPr id="4" name="Rectangle 3">
            <a:hlinkClick r:id="rId3" action="ppaction://hlinksldjump"/>
          </p:cNvPr>
          <p:cNvSpPr/>
          <p:nvPr/>
        </p:nvSpPr>
        <p:spPr>
          <a:xfrm>
            <a:off x="609600" y="2238820"/>
            <a:ext cx="1787857" cy="351980"/>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a:hlinkClick r:id="rId4" action="ppaction://hlinksldjump"/>
          </p:cNvPr>
          <p:cNvSpPr/>
          <p:nvPr/>
        </p:nvSpPr>
        <p:spPr>
          <a:xfrm>
            <a:off x="609600" y="2772220"/>
            <a:ext cx="1787857" cy="351980"/>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7213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5" name="Rectangle 4"/>
          <p:cNvSpPr/>
          <p:nvPr/>
        </p:nvSpPr>
        <p:spPr>
          <a:xfrm>
            <a:off x="258418" y="1219200"/>
            <a:ext cx="7361582" cy="2308324"/>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State True or False for the following statement.</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“Stage containment helps to exhibit defect-finding pattern.”</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True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False</a:t>
            </a:r>
          </a:p>
          <a:p>
            <a:endParaRPr lang="en-US" dirty="0">
              <a:solidFill>
                <a:schemeClr val="bg1"/>
              </a:solidFill>
              <a:latin typeface="Arial" panose="020B0604020202020204" pitchFamily="34" charset="0"/>
              <a:cs typeface="Arial" panose="020B0604020202020204" pitchFamily="34" charset="0"/>
            </a:endParaRPr>
          </a:p>
        </p:txBody>
      </p:sp>
      <p:sp>
        <p:nvSpPr>
          <p:cNvPr id="7" name="Rectangle 6">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8" name="Picture 7"/>
          <p:cNvPicPr>
            <a:picLocks noChangeAspect="1"/>
          </p:cNvPicPr>
          <p:nvPr/>
        </p:nvPicPr>
        <p:blipFill>
          <a:blip r:embed="rId4">
            <a:duotone>
              <a:schemeClr val="accent6">
                <a:shade val="45000"/>
                <a:satMod val="135000"/>
              </a:schemeClr>
              <a:prstClr val="white"/>
            </a:duotone>
          </a:blip>
          <a:stretch>
            <a:fillRect/>
          </a:stretch>
        </p:blipFill>
        <p:spPr>
          <a:xfrm rot="695733">
            <a:off x="43662" y="2122099"/>
            <a:ext cx="670457" cy="502525"/>
          </a:xfrm>
          <a:prstGeom prst="rect">
            <a:avLst/>
          </a:prstGeom>
        </p:spPr>
      </p:pic>
      <p:sp>
        <p:nvSpPr>
          <p:cNvPr id="9" name="Rounded Rectangle 8"/>
          <p:cNvSpPr/>
          <p:nvPr/>
        </p:nvSpPr>
        <p:spPr>
          <a:xfrm>
            <a:off x="464024" y="4814485"/>
            <a:ext cx="7697337" cy="112229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solidFill>
                <a:latin typeface=" Arial"/>
              </a:rPr>
              <a:t>You are right! </a:t>
            </a:r>
          </a:p>
          <a:p>
            <a:pPr algn="ctr"/>
            <a:r>
              <a:rPr lang="en-US" dirty="0">
                <a:solidFill>
                  <a:schemeClr val="bg1"/>
                </a:solidFill>
                <a:latin typeface=" Arial"/>
                <a:cs typeface="Arial" panose="020B0604020202020204" pitchFamily="34" charset="0"/>
              </a:rPr>
              <a:t>Stage containment helps to exhibit defect finding pattern</a:t>
            </a:r>
            <a:r>
              <a:rPr lang="en-US" dirty="0">
                <a:solidFill>
                  <a:schemeClr val="bg1"/>
                </a:solidFill>
                <a:latin typeface=" Arial"/>
              </a:rPr>
              <a:t>. </a:t>
            </a:r>
          </a:p>
        </p:txBody>
      </p:sp>
    </p:spTree>
    <p:extLst>
      <p:ext uri="{BB962C8B-B14F-4D97-AF65-F5344CB8AC3E}">
        <p14:creationId xmlns:p14="http://schemas.microsoft.com/office/powerpoint/2010/main" val="1365777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lstStyle/>
          <a:p>
            <a:r>
              <a:rPr lang="en-US" sz="4000" dirty="0">
                <a:latin typeface="Arial" panose="020B0604020202020204" pitchFamily="34" charset="0"/>
                <a:cs typeface="Arial" panose="020B0604020202020204" pitchFamily="34" charset="0"/>
              </a:rPr>
              <a:t>Course Map</a:t>
            </a:r>
          </a:p>
        </p:txBody>
      </p:sp>
      <p:sp>
        <p:nvSpPr>
          <p:cNvPr id="9" name="Rounded Rectangle 8"/>
          <p:cNvSpPr/>
          <p:nvPr/>
        </p:nvSpPr>
        <p:spPr>
          <a:xfrm>
            <a:off x="210608" y="2463313"/>
            <a:ext cx="1972638" cy="571500"/>
          </a:xfrm>
          <a:prstGeom prst="roundRect">
            <a:avLst/>
          </a:prstGeom>
          <a:solidFill>
            <a:schemeClr val="accent1">
              <a:lumMod val="60000"/>
              <a:lumOff val="4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Introduction to Unit Testing</a:t>
            </a:r>
          </a:p>
        </p:txBody>
      </p:sp>
      <p:sp>
        <p:nvSpPr>
          <p:cNvPr id="13" name="Rounded Rectangle 12"/>
          <p:cNvSpPr/>
          <p:nvPr/>
        </p:nvSpPr>
        <p:spPr>
          <a:xfrm>
            <a:off x="2441090" y="2177563"/>
            <a:ext cx="1972638" cy="571500"/>
          </a:xfrm>
          <a:prstGeom prst="roundRect">
            <a:avLst/>
          </a:prstGeom>
          <a:solidFill>
            <a:schemeClr val="accent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Implementation of SDLC with TDD </a:t>
            </a:r>
          </a:p>
        </p:txBody>
      </p:sp>
      <p:sp>
        <p:nvSpPr>
          <p:cNvPr id="14" name="Rounded Rectangle 13"/>
          <p:cNvSpPr/>
          <p:nvPr/>
        </p:nvSpPr>
        <p:spPr>
          <a:xfrm>
            <a:off x="4671572" y="1888588"/>
            <a:ext cx="1972638" cy="571500"/>
          </a:xfrm>
          <a:prstGeom prst="roundRect">
            <a:avLst/>
          </a:prstGeom>
          <a:solidFill>
            <a:schemeClr val="accent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Techniques &amp; Environment</a:t>
            </a:r>
          </a:p>
        </p:txBody>
      </p:sp>
      <p:sp>
        <p:nvSpPr>
          <p:cNvPr id="15" name="Rounded Rectangle 14"/>
          <p:cNvSpPr/>
          <p:nvPr/>
        </p:nvSpPr>
        <p:spPr>
          <a:xfrm>
            <a:off x="6902054" y="1419367"/>
            <a:ext cx="1972638" cy="675646"/>
          </a:xfrm>
          <a:prstGeom prst="roundRect">
            <a:avLst/>
          </a:prstGeom>
          <a:solidFill>
            <a:schemeClr val="accent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Testing Framework Tools</a:t>
            </a:r>
          </a:p>
        </p:txBody>
      </p:sp>
      <p:cxnSp>
        <p:nvCxnSpPr>
          <p:cNvPr id="12" name="Elbow Connector 11"/>
          <p:cNvCxnSpPr>
            <a:stCxn id="9" idx="3"/>
            <a:endCxn id="13" idx="1"/>
          </p:cNvCxnSpPr>
          <p:nvPr/>
        </p:nvCxnSpPr>
        <p:spPr>
          <a:xfrm flipV="1">
            <a:off x="2183246" y="2463313"/>
            <a:ext cx="257844" cy="285750"/>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3" idx="3"/>
            <a:endCxn id="14" idx="1"/>
          </p:cNvCxnSpPr>
          <p:nvPr/>
        </p:nvCxnSpPr>
        <p:spPr>
          <a:xfrm flipV="1">
            <a:off x="4413728" y="2174338"/>
            <a:ext cx="257844" cy="288975"/>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5" idx="1"/>
          </p:cNvCxnSpPr>
          <p:nvPr/>
        </p:nvCxnSpPr>
        <p:spPr>
          <a:xfrm flipV="1">
            <a:off x="6644210" y="1757190"/>
            <a:ext cx="257844" cy="417148"/>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029" name="Table 1028"/>
          <p:cNvGraphicFramePr>
            <a:graphicFrameLocks noGrp="1"/>
          </p:cNvGraphicFramePr>
          <p:nvPr>
            <p:extLst>
              <p:ext uri="{D42A27DB-BD31-4B8C-83A1-F6EECF244321}">
                <p14:modId xmlns:p14="http://schemas.microsoft.com/office/powerpoint/2010/main" val="492742305"/>
              </p:ext>
            </p:extLst>
          </p:nvPr>
        </p:nvGraphicFramePr>
        <p:xfrm>
          <a:off x="210608" y="3341081"/>
          <a:ext cx="2134007" cy="155448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What is Unit Testing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Purpose and Scope</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Unit Testing Concepts</a:t>
                      </a:r>
                    </a:p>
                    <a:p>
                      <a:pPr algn="ct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Benefits and Limitations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cxnSp>
        <p:nvCxnSpPr>
          <p:cNvPr id="3" name="Straight Arrow Connector 2"/>
          <p:cNvCxnSpPr>
            <a:stCxn id="9" idx="2"/>
          </p:cNvCxnSpPr>
          <p:nvPr/>
        </p:nvCxnSpPr>
        <p:spPr>
          <a:xfrm>
            <a:off x="1196927" y="3034813"/>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extLst>
              <p:ext uri="{D42A27DB-BD31-4B8C-83A1-F6EECF244321}">
                <p14:modId xmlns:p14="http://schemas.microsoft.com/office/powerpoint/2010/main" val="4258925063"/>
              </p:ext>
            </p:extLst>
          </p:nvPr>
        </p:nvGraphicFramePr>
        <p:xfrm>
          <a:off x="2485733" y="3050336"/>
          <a:ext cx="2134007" cy="137160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Introduction to SDLC</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TDD Methodology</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Stage Containment</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Sample SDLC - V Model</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925775631"/>
              </p:ext>
            </p:extLst>
          </p:nvPr>
        </p:nvGraphicFramePr>
        <p:xfrm>
          <a:off x="4703153" y="2749063"/>
          <a:ext cx="2134007" cy="137160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Testing Environment</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Testing Techniques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Deliverables </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Sample Test Case</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47718523"/>
              </p:ext>
            </p:extLst>
          </p:nvPr>
        </p:nvGraphicFramePr>
        <p:xfrm>
          <a:off x="6978278" y="2362200"/>
          <a:ext cx="2134007" cy="246888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Types of testing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various programming language</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Java</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C# Dotnet</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PL/SQL</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r h="198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Arial" panose="020B0604020202020204" pitchFamily="34" charset="0"/>
                          <a:ea typeface="+mn-ea"/>
                          <a:cs typeface="Arial" panose="020B0604020202020204" pitchFamily="34" charset="0"/>
                        </a:rPr>
                        <a:t>Junit</a:t>
                      </a:r>
                      <a:r>
                        <a:rPr lang="en-US" sz="1200" dirty="0">
                          <a:solidFill>
                            <a:schemeClr val="bg1"/>
                          </a:solidFill>
                          <a:latin typeface="Arial" panose="020B0604020202020204" pitchFamily="34" charset="0"/>
                          <a:cs typeface="Arial" panose="020B0604020202020204" pitchFamily="34" charset="0"/>
                        </a:rPr>
                        <a:t> Demonstration</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cxnSp>
        <p:nvCxnSpPr>
          <p:cNvPr id="20" name="Straight Arrow Connector 19"/>
          <p:cNvCxnSpPr/>
          <p:nvPr/>
        </p:nvCxnSpPr>
        <p:spPr>
          <a:xfrm>
            <a:off x="3523339" y="2728545"/>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653431" y="2422277"/>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28946" y="2029448"/>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90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5" name="Rectangle 4"/>
          <p:cNvSpPr/>
          <p:nvPr/>
        </p:nvSpPr>
        <p:spPr>
          <a:xfrm>
            <a:off x="258418" y="1219200"/>
            <a:ext cx="7361582" cy="2308324"/>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State True or False for the following statement.</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“Stage containment helps to exhibit defect-finding pattern.”</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True</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False</a:t>
            </a:r>
          </a:p>
          <a:p>
            <a:endParaRPr lang="en-US" dirty="0">
              <a:solidFill>
                <a:schemeClr val="bg1"/>
              </a:solidFill>
              <a:latin typeface="Arial" panose="020B0604020202020204" pitchFamily="34" charset="0"/>
              <a:cs typeface="Arial" panose="020B0604020202020204" pitchFamily="34" charset="0"/>
            </a:endParaRPr>
          </a:p>
        </p:txBody>
      </p:sp>
      <p:sp>
        <p:nvSpPr>
          <p:cNvPr id="4" name="Rectangle 3">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6" name="Picture 5"/>
          <p:cNvPicPr>
            <a:picLocks noChangeAspect="1"/>
          </p:cNvPicPr>
          <p:nvPr/>
        </p:nvPicPr>
        <p:blipFill>
          <a:blip r:embed="rId4">
            <a:duotone>
              <a:schemeClr val="accent6">
                <a:shade val="45000"/>
                <a:satMod val="135000"/>
              </a:schemeClr>
              <a:prstClr val="white"/>
            </a:duotone>
          </a:blip>
          <a:stretch>
            <a:fillRect/>
          </a:stretch>
        </p:blipFill>
        <p:spPr>
          <a:xfrm rot="695733">
            <a:off x="43662" y="2122099"/>
            <a:ext cx="670457" cy="502525"/>
          </a:xfrm>
          <a:prstGeom prst="rect">
            <a:avLst/>
          </a:prstGeom>
        </p:spPr>
      </p:pic>
      <p:sp>
        <p:nvSpPr>
          <p:cNvPr id="7" name="Rounded Rectangle 6"/>
          <p:cNvSpPr/>
          <p:nvPr/>
        </p:nvSpPr>
        <p:spPr>
          <a:xfrm>
            <a:off x="464024" y="4814485"/>
            <a:ext cx="7697337" cy="11222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latin typeface=" Arial"/>
              </a:rPr>
              <a:t>That’s incorrect!</a:t>
            </a:r>
          </a:p>
          <a:p>
            <a:pPr algn="ctr"/>
            <a:r>
              <a:rPr lang="en-US" dirty="0">
                <a:solidFill>
                  <a:schemeClr val="bg1"/>
                </a:solidFill>
                <a:latin typeface=" Arial"/>
                <a:cs typeface="Arial" panose="020B0604020202020204" pitchFamily="34" charset="0"/>
              </a:rPr>
              <a:t>Stage containment helps to exhibit defect finding pattern</a:t>
            </a:r>
            <a:r>
              <a:rPr lang="en-US" dirty="0">
                <a:solidFill>
                  <a:schemeClr val="bg1"/>
                </a:solidFill>
                <a:latin typeface=" Arial"/>
              </a:rPr>
              <a:t>. </a:t>
            </a:r>
          </a:p>
        </p:txBody>
      </p:sp>
    </p:spTree>
    <p:extLst>
      <p:ext uri="{BB962C8B-B14F-4D97-AF65-F5344CB8AC3E}">
        <p14:creationId xmlns:p14="http://schemas.microsoft.com/office/powerpoint/2010/main" val="1404084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lstStyle/>
          <a:p>
            <a:r>
              <a:rPr lang="en-US" sz="4000" dirty="0">
                <a:latin typeface="Arial" panose="020B0604020202020204" pitchFamily="34" charset="0"/>
                <a:cs typeface="Arial" panose="020B0604020202020204" pitchFamily="34" charset="0"/>
              </a:rPr>
              <a:t>Course Map</a:t>
            </a:r>
          </a:p>
        </p:txBody>
      </p:sp>
      <p:sp>
        <p:nvSpPr>
          <p:cNvPr id="9" name="Rounded Rectangle 8"/>
          <p:cNvSpPr/>
          <p:nvPr/>
        </p:nvSpPr>
        <p:spPr>
          <a:xfrm>
            <a:off x="210608" y="2463313"/>
            <a:ext cx="1972638" cy="571500"/>
          </a:xfrm>
          <a:prstGeom prst="roundRect">
            <a:avLst/>
          </a:prstGeom>
          <a:solidFill>
            <a:srgbClr val="0070C0"/>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Introduction to Unit Testing</a:t>
            </a:r>
          </a:p>
        </p:txBody>
      </p:sp>
      <p:sp>
        <p:nvSpPr>
          <p:cNvPr id="13" name="Rounded Rectangle 12"/>
          <p:cNvSpPr/>
          <p:nvPr/>
        </p:nvSpPr>
        <p:spPr>
          <a:xfrm>
            <a:off x="2441090" y="2177563"/>
            <a:ext cx="1972638" cy="571500"/>
          </a:xfrm>
          <a:prstGeom prst="roundRect">
            <a:avLst/>
          </a:prstGeom>
          <a:solidFill>
            <a:srgbClr val="0070C0"/>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Implementation of SDLC with TDD</a:t>
            </a:r>
          </a:p>
        </p:txBody>
      </p:sp>
      <p:sp>
        <p:nvSpPr>
          <p:cNvPr id="14" name="Rounded Rectangle 13"/>
          <p:cNvSpPr/>
          <p:nvPr/>
        </p:nvSpPr>
        <p:spPr>
          <a:xfrm>
            <a:off x="4671572" y="1888588"/>
            <a:ext cx="1972638" cy="571500"/>
          </a:xfrm>
          <a:prstGeom prst="roundRect">
            <a:avLst/>
          </a:prstGeom>
          <a:solidFill>
            <a:schemeClr val="accent1">
              <a:lumMod val="60000"/>
              <a:lumOff val="4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Techniques &amp; Environment</a:t>
            </a:r>
          </a:p>
        </p:txBody>
      </p:sp>
      <p:sp>
        <p:nvSpPr>
          <p:cNvPr id="15" name="Rounded Rectangle 14"/>
          <p:cNvSpPr/>
          <p:nvPr/>
        </p:nvSpPr>
        <p:spPr>
          <a:xfrm>
            <a:off x="6902054" y="1419367"/>
            <a:ext cx="1972638" cy="675646"/>
          </a:xfrm>
          <a:prstGeom prst="roundRect">
            <a:avLst/>
          </a:prstGeom>
          <a:solidFill>
            <a:srgbClr val="0070C0"/>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Testing Framework Tools</a:t>
            </a:r>
          </a:p>
        </p:txBody>
      </p:sp>
      <p:cxnSp>
        <p:nvCxnSpPr>
          <p:cNvPr id="12" name="Elbow Connector 11"/>
          <p:cNvCxnSpPr>
            <a:stCxn id="9" idx="3"/>
            <a:endCxn id="13" idx="1"/>
          </p:cNvCxnSpPr>
          <p:nvPr/>
        </p:nvCxnSpPr>
        <p:spPr>
          <a:xfrm flipV="1">
            <a:off x="2183246" y="2463313"/>
            <a:ext cx="257844" cy="285750"/>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3" idx="3"/>
            <a:endCxn id="14" idx="1"/>
          </p:cNvCxnSpPr>
          <p:nvPr/>
        </p:nvCxnSpPr>
        <p:spPr>
          <a:xfrm flipV="1">
            <a:off x="4413728" y="2174338"/>
            <a:ext cx="257844" cy="288975"/>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5" idx="1"/>
          </p:cNvCxnSpPr>
          <p:nvPr/>
        </p:nvCxnSpPr>
        <p:spPr>
          <a:xfrm flipV="1">
            <a:off x="6644210" y="1757190"/>
            <a:ext cx="257844" cy="417148"/>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029" name="Table 1028"/>
          <p:cNvGraphicFramePr>
            <a:graphicFrameLocks noGrp="1"/>
          </p:cNvGraphicFramePr>
          <p:nvPr>
            <p:extLst>
              <p:ext uri="{D42A27DB-BD31-4B8C-83A1-F6EECF244321}">
                <p14:modId xmlns:p14="http://schemas.microsoft.com/office/powerpoint/2010/main" val="2842799662"/>
              </p:ext>
            </p:extLst>
          </p:nvPr>
        </p:nvGraphicFramePr>
        <p:xfrm>
          <a:off x="210608" y="3341081"/>
          <a:ext cx="2134007" cy="155448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chemeClr val="bg1"/>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What is Unit Testing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Purpose and Scope</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Unit Testing Concepts</a:t>
                      </a:r>
                    </a:p>
                    <a:p>
                      <a:pPr algn="ct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Benefits and Limitations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cxnSp>
        <p:nvCxnSpPr>
          <p:cNvPr id="3" name="Straight Arrow Connector 2"/>
          <p:cNvCxnSpPr>
            <a:stCxn id="9" idx="2"/>
          </p:cNvCxnSpPr>
          <p:nvPr/>
        </p:nvCxnSpPr>
        <p:spPr>
          <a:xfrm>
            <a:off x="1196927" y="3034813"/>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extLst>
              <p:ext uri="{D42A27DB-BD31-4B8C-83A1-F6EECF244321}">
                <p14:modId xmlns:p14="http://schemas.microsoft.com/office/powerpoint/2010/main" val="1034244159"/>
              </p:ext>
            </p:extLst>
          </p:nvPr>
        </p:nvGraphicFramePr>
        <p:xfrm>
          <a:off x="2485733" y="3050336"/>
          <a:ext cx="2134007" cy="137160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chemeClr val="bg1"/>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Introduction to SDLC</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TDD Methodology</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Stage Containment</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Sample SDLC - V Model</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916339711"/>
              </p:ext>
            </p:extLst>
          </p:nvPr>
        </p:nvGraphicFramePr>
        <p:xfrm>
          <a:off x="4703153" y="2749063"/>
          <a:ext cx="2134007" cy="137160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chemeClr val="bg1"/>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Testing Environment</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Testing Techniques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Deliverables </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Sample Test Case</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70023988"/>
              </p:ext>
            </p:extLst>
          </p:nvPr>
        </p:nvGraphicFramePr>
        <p:xfrm>
          <a:off x="6978278" y="2331720"/>
          <a:ext cx="2134007" cy="246888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chemeClr val="bg1"/>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Types of testing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various programming language</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Java</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C# Dotnet</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PL/SQL</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r h="198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Arial" panose="020B0604020202020204" pitchFamily="34" charset="0"/>
                          <a:ea typeface="+mn-ea"/>
                          <a:cs typeface="Arial" panose="020B0604020202020204" pitchFamily="34" charset="0"/>
                        </a:rPr>
                        <a:t>Junit</a:t>
                      </a:r>
                      <a:r>
                        <a:rPr lang="en-US" sz="1200" dirty="0">
                          <a:solidFill>
                            <a:schemeClr val="bg1"/>
                          </a:solidFill>
                          <a:latin typeface="Arial" panose="020B0604020202020204" pitchFamily="34" charset="0"/>
                          <a:cs typeface="Arial" panose="020B0604020202020204" pitchFamily="34" charset="0"/>
                        </a:rPr>
                        <a:t> Demonstration</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cxnSp>
        <p:nvCxnSpPr>
          <p:cNvPr id="20" name="Straight Arrow Connector 19"/>
          <p:cNvCxnSpPr/>
          <p:nvPr/>
        </p:nvCxnSpPr>
        <p:spPr>
          <a:xfrm>
            <a:off x="3523339" y="2728545"/>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653431" y="2422277"/>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28946" y="2029448"/>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884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443038" y="1643063"/>
            <a:ext cx="5786437" cy="542925"/>
          </a:xfrm>
          <a:prstGeom prst="roundRect">
            <a:avLst/>
          </a:prstGeom>
          <a:gradFill>
            <a:gsLst>
              <a:gs pos="0">
                <a:srgbClr val="7A98D4"/>
              </a:gs>
              <a:gs pos="50000">
                <a:srgbClr val="5F88D3"/>
              </a:gs>
              <a:gs pos="100000">
                <a:srgbClr val="4D7DD3"/>
              </a:gs>
            </a:gsLst>
          </a:gradFill>
        </p:spPr>
        <p:style>
          <a:lnRef idx="1">
            <a:schemeClr val="accent5"/>
          </a:lnRef>
          <a:fillRef idx="3">
            <a:schemeClr val="accent5"/>
          </a:fillRef>
          <a:effectRef idx="2">
            <a:schemeClr val="accent5"/>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Testing Environment</a:t>
            </a:r>
          </a:p>
        </p:txBody>
      </p:sp>
      <p:sp>
        <p:nvSpPr>
          <p:cNvPr id="5" name="Rounded Rectangle 4"/>
          <p:cNvSpPr/>
          <p:nvPr/>
        </p:nvSpPr>
        <p:spPr>
          <a:xfrm>
            <a:off x="1443038" y="2519202"/>
            <a:ext cx="5786437" cy="542925"/>
          </a:xfrm>
          <a:prstGeom prst="roundRect">
            <a:avLst/>
          </a:prstGeom>
          <a:solidFill>
            <a:srgbClr val="0070C0"/>
          </a:solidFill>
        </p:spPr>
        <p:style>
          <a:lnRef idx="1">
            <a:schemeClr val="accent6"/>
          </a:lnRef>
          <a:fillRef idx="3">
            <a:schemeClr val="accent6"/>
          </a:fillRef>
          <a:effectRef idx="2">
            <a:schemeClr val="accent6"/>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Testing Techniques</a:t>
            </a:r>
          </a:p>
        </p:txBody>
      </p:sp>
      <p:sp>
        <p:nvSpPr>
          <p:cNvPr id="6" name="Rounded Rectangle 5"/>
          <p:cNvSpPr/>
          <p:nvPr/>
        </p:nvSpPr>
        <p:spPr>
          <a:xfrm>
            <a:off x="1443038" y="3429000"/>
            <a:ext cx="5786437" cy="542925"/>
          </a:xfrm>
          <a:prstGeom prst="roundRect">
            <a:avLst/>
          </a:prstGeom>
          <a:solidFill>
            <a:srgbClr val="0070C0"/>
          </a:solidFill>
        </p:spPr>
        <p:style>
          <a:lnRef idx="1">
            <a:schemeClr val="accent2"/>
          </a:lnRef>
          <a:fillRef idx="3">
            <a:schemeClr val="accent2"/>
          </a:fillRef>
          <a:effectRef idx="2">
            <a:schemeClr val="accent2"/>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Deliverables </a:t>
            </a:r>
          </a:p>
        </p:txBody>
      </p:sp>
      <p:sp>
        <p:nvSpPr>
          <p:cNvPr id="7" name="Rounded Rectangle 6"/>
          <p:cNvSpPr/>
          <p:nvPr/>
        </p:nvSpPr>
        <p:spPr>
          <a:xfrm>
            <a:off x="1443038" y="4338798"/>
            <a:ext cx="5786437" cy="54292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Sample Test Case</a:t>
            </a:r>
          </a:p>
        </p:txBody>
      </p:sp>
      <p:sp>
        <p:nvSpPr>
          <p:cNvPr id="2" name="Title 1"/>
          <p:cNvSpPr>
            <a:spLocks noGrp="1"/>
          </p:cNvSpPr>
          <p:nvPr>
            <p:ph type="title"/>
          </p:nvPr>
        </p:nvSpPr>
        <p:spPr/>
        <p:txBody>
          <a:bodyPr/>
          <a:lstStyle/>
          <a:p>
            <a:r>
              <a:rPr lang="en-US" dirty="0"/>
              <a:t>Topic list</a:t>
            </a:r>
          </a:p>
        </p:txBody>
      </p:sp>
    </p:spTree>
    <p:extLst>
      <p:ext uri="{BB962C8B-B14F-4D97-AF65-F5344CB8AC3E}">
        <p14:creationId xmlns:p14="http://schemas.microsoft.com/office/powerpoint/2010/main" val="1517472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2">
                    <a:lumMod val="25000"/>
                  </a:schemeClr>
                </a:solidFill>
              </a:rPr>
              <a:t>Testing Environment</a:t>
            </a:r>
            <a:endParaRPr lang="en-US" dirty="0"/>
          </a:p>
        </p:txBody>
      </p:sp>
      <p:sp>
        <p:nvSpPr>
          <p:cNvPr id="7" name="Text Placeholder 2"/>
          <p:cNvSpPr txBox="1">
            <a:spLocks/>
          </p:cNvSpPr>
          <p:nvPr/>
        </p:nvSpPr>
        <p:spPr>
          <a:xfrm>
            <a:off x="139927" y="1147091"/>
            <a:ext cx="8232775" cy="396548"/>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tx2">
                  <a:lumMod val="75000"/>
                </a:schemeClr>
              </a:solidFill>
              <a:latin typeface="Arial" panose="020B0604020202020204" pitchFamily="34" charset="0"/>
              <a:cs typeface="Arial" panose="020B0604020202020204" pitchFamily="34" charset="0"/>
            </a:endParaRPr>
          </a:p>
          <a:p>
            <a:endParaRPr lang="en-AU" sz="2400" b="1" dirty="0">
              <a:solidFill>
                <a:schemeClr val="tx2">
                  <a:lumMod val="75000"/>
                </a:schemeClr>
              </a:solidFill>
              <a:latin typeface="Arial" panose="020B0604020202020204" pitchFamily="34" charset="0"/>
              <a:cs typeface="Arial" panose="020B0604020202020204" pitchFamily="34" charset="0"/>
            </a:endParaRPr>
          </a:p>
        </p:txBody>
      </p:sp>
      <p:sp>
        <p:nvSpPr>
          <p:cNvPr id="5" name="Rectangle 4"/>
          <p:cNvSpPr/>
          <p:nvPr/>
        </p:nvSpPr>
        <p:spPr>
          <a:xfrm>
            <a:off x="251750" y="1591248"/>
            <a:ext cx="8640502" cy="3475823"/>
          </a:xfrm>
          <a:prstGeom prst="rect">
            <a:avLst/>
          </a:prstGeom>
        </p:spPr>
        <p:txBody>
          <a:bodyPr wrap="square">
            <a:spAutoFit/>
          </a:bodyPr>
          <a:lstStyle/>
          <a:p>
            <a:pPr marL="285750" indent="-285750">
              <a:lnSpc>
                <a:spcPct val="90000"/>
              </a:lnSpc>
              <a:spcBef>
                <a:spcPts val="1000"/>
              </a:spcBef>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test environment should closely resemble the real running environment. This helps to identify any errors or inconsistencies that arises due to differences in the environment. </a:t>
            </a:r>
          </a:p>
          <a:p>
            <a:pPr marL="285750" indent="-285750">
              <a:lnSpc>
                <a:spcPct val="90000"/>
              </a:lnSpc>
              <a:spcBef>
                <a:spcPts val="1000"/>
              </a:spcBef>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development environment is used for unit testing as it is done at an early stage of product development.</a:t>
            </a:r>
          </a:p>
          <a:p>
            <a:pPr marL="285750" indent="-285750">
              <a:lnSpc>
                <a:spcPct val="90000"/>
              </a:lnSpc>
              <a:spcBef>
                <a:spcPts val="1000"/>
              </a:spcBef>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unit test environment should be same as coding environment so that developer is able to perform it.</a:t>
            </a:r>
          </a:p>
          <a:p>
            <a:pPr marL="285750" indent="-285750">
              <a:lnSpc>
                <a:spcPct val="90000"/>
              </a:lnSpc>
              <a:spcBef>
                <a:spcPts val="1000"/>
              </a:spcBef>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Different tools are used depending upon the programming language in which developer implements the functionality.</a:t>
            </a:r>
          </a:p>
          <a:p>
            <a:pPr>
              <a:lnSpc>
                <a:spcPct val="90000"/>
              </a:lnSpc>
              <a:spcBef>
                <a:spcPts val="1000"/>
              </a:spcBef>
            </a:pPr>
            <a:endParaRPr lang="en-US" dirty="0">
              <a:solidFill>
                <a:schemeClr val="tx2">
                  <a:lumMod val="75000"/>
                </a:schemeClr>
              </a:solidFill>
              <a:latin typeface="Arial" panose="020B0604020202020204" pitchFamily="34" charset="0"/>
              <a:cs typeface="Arial" panose="020B0604020202020204" pitchFamily="34" charset="0"/>
            </a:endParaRPr>
          </a:p>
          <a:p>
            <a:pPr>
              <a:lnSpc>
                <a:spcPct val="90000"/>
              </a:lnSpc>
              <a:spcBef>
                <a:spcPts val="1000"/>
              </a:spcBef>
            </a:pPr>
            <a:endParaRPr lang="pt-BR" dirty="0">
              <a:solidFill>
                <a:schemeClr val="tx2">
                  <a:lumMod val="75000"/>
                </a:schemeClr>
              </a:solidFill>
              <a:latin typeface="Arial" panose="020B0604020202020204" pitchFamily="34" charset="0"/>
              <a:cs typeface="Arial" panose="020B0604020202020204" pitchFamily="34" charset="0"/>
            </a:endParaRPr>
          </a:p>
        </p:txBody>
      </p:sp>
      <p:sp>
        <p:nvSpPr>
          <p:cNvPr id="8" name="Content Placeholder 4"/>
          <p:cNvSpPr txBox="1">
            <a:spLocks/>
          </p:cNvSpPr>
          <p:nvPr/>
        </p:nvSpPr>
        <p:spPr>
          <a:xfrm>
            <a:off x="304800" y="4495800"/>
            <a:ext cx="8534400" cy="968470"/>
          </a:xfrm>
          <a:prstGeom prst="rect">
            <a:avLst/>
          </a:prstGeom>
          <a:solidFill>
            <a:schemeClr val="bg1">
              <a:lumMod val="85000"/>
            </a:schemeClr>
          </a:solidFill>
        </p:spPr>
        <p:txBody>
          <a:bodyPr wrap="square">
            <a:spAutoFit/>
          </a:bodyPr>
          <a:lstStyle>
            <a:defPPr>
              <a:defRPr lang="en-US"/>
            </a:defPPr>
            <a:lvl1pPr>
              <a:lnSpc>
                <a:spcPct val="90000"/>
              </a:lnSpc>
              <a:spcBef>
                <a:spcPts val="1000"/>
              </a:spcBef>
              <a:defRPr>
                <a:solidFill>
                  <a:schemeClr val="tx2">
                    <a:lumMod val="75000"/>
                  </a:schemeClr>
                </a:solidFill>
                <a:latin typeface="Arial" panose="020B0604020202020204" pitchFamily="34" charset="0"/>
                <a:cs typeface="Arial" panose="020B0604020202020204" pitchFamily="34" charset="0"/>
              </a:defRPr>
            </a:lvl1pPr>
          </a:lstStyle>
          <a:p>
            <a:r>
              <a:rPr lang="en-AU" b="1" dirty="0"/>
              <a:t>Example</a:t>
            </a:r>
          </a:p>
          <a:p>
            <a:r>
              <a:rPr lang="en-AU" dirty="0"/>
              <a:t>If developer is implementing code using Java, then the environment should be same. Junit is used for doing Unit Testing. It is an IDE environment for Java.</a:t>
            </a:r>
          </a:p>
        </p:txBody>
      </p:sp>
      <p:sp>
        <p:nvSpPr>
          <p:cNvPr id="9" name="Text Placeholder 2"/>
          <p:cNvSpPr txBox="1">
            <a:spLocks/>
          </p:cNvSpPr>
          <p:nvPr/>
        </p:nvSpPr>
        <p:spPr>
          <a:xfrm>
            <a:off x="228600" y="1142999"/>
            <a:ext cx="6705600" cy="400639"/>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200" b="1" dirty="0">
                <a:solidFill>
                  <a:schemeClr val="bg1"/>
                </a:solidFill>
                <a:latin typeface="Arial" panose="020B0604020202020204" pitchFamily="34" charset="0"/>
                <a:cs typeface="Arial" panose="020B0604020202020204" pitchFamily="34" charset="0"/>
              </a:rPr>
              <a:t>What is Unit Testing Environment?</a:t>
            </a:r>
          </a:p>
        </p:txBody>
      </p:sp>
    </p:spTree>
    <p:extLst>
      <p:ext uri="{BB962C8B-B14F-4D97-AF65-F5344CB8AC3E}">
        <p14:creationId xmlns:p14="http://schemas.microsoft.com/office/powerpoint/2010/main" val="1822811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139927" y="1147091"/>
            <a:ext cx="8232775" cy="396548"/>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bg1"/>
              </a:solidFill>
              <a:latin typeface="Arial" panose="020B0604020202020204" pitchFamily="34" charset="0"/>
              <a:cs typeface="Arial" panose="020B0604020202020204" pitchFamily="34" charset="0"/>
            </a:endParaRPr>
          </a:p>
          <a:p>
            <a:endParaRPr lang="en-AU" sz="2400" b="1" dirty="0">
              <a:solidFill>
                <a:schemeClr val="bg1"/>
              </a:solidFill>
              <a:latin typeface="Arial" panose="020B0604020202020204" pitchFamily="34" charset="0"/>
              <a:cs typeface="Arial" panose="020B0604020202020204" pitchFamily="34" charset="0"/>
            </a:endParaRPr>
          </a:p>
        </p:txBody>
      </p:sp>
      <p:sp>
        <p:nvSpPr>
          <p:cNvPr id="6" name="Content Placeholder 4"/>
          <p:cNvSpPr txBox="1">
            <a:spLocks/>
          </p:cNvSpPr>
          <p:nvPr/>
        </p:nvSpPr>
        <p:spPr>
          <a:xfrm>
            <a:off x="228600" y="1143000"/>
            <a:ext cx="8534400" cy="1972848"/>
          </a:xfrm>
          <a:prstGeom prst="rect">
            <a:avLst/>
          </a:prstGeom>
        </p:spPr>
        <p:txBody>
          <a:bodyPr wrap="square">
            <a:spAutoFit/>
          </a:bodyPr>
          <a:lstStyle>
            <a:defPPr>
              <a:defRPr lang="en-US"/>
            </a:defPPr>
            <a:lvl1pPr marL="228600" indent="-228600">
              <a:lnSpc>
                <a:spcPct val="90000"/>
              </a:lnSpc>
              <a:spcBef>
                <a:spcPts val="1000"/>
              </a:spcBef>
              <a:buFont typeface="Arial" panose="020B0604020202020204" pitchFamily="34" charset="0"/>
              <a:buChar char="•"/>
              <a:defRPr sz="1400">
                <a:solidFill>
                  <a:schemeClr val="tx2">
                    <a:lumMod val="75000"/>
                  </a:schemeClr>
                </a:solidFill>
                <a:latin typeface="Arial" panose="020B0604020202020204" pitchFamily="34" charset="0"/>
                <a:cs typeface="Arial" panose="020B0604020202020204" pitchFamily="34" charset="0"/>
              </a:defRPr>
            </a:lvl1pPr>
          </a:lstStyle>
          <a:p>
            <a:r>
              <a:rPr lang="en-AU" sz="1800" dirty="0">
                <a:solidFill>
                  <a:schemeClr val="bg1"/>
                </a:solidFill>
              </a:rPr>
              <a:t>The technique followed by the developers to perform  u</a:t>
            </a:r>
            <a:r>
              <a:rPr lang="pt-BR" sz="1800" dirty="0">
                <a:solidFill>
                  <a:schemeClr val="bg1"/>
                </a:solidFill>
              </a:rPr>
              <a:t>nit testing </a:t>
            </a:r>
            <a:r>
              <a:rPr lang="en-AU" sz="1800" dirty="0">
                <a:solidFill>
                  <a:schemeClr val="bg1"/>
                </a:solidFill>
              </a:rPr>
              <a:t>is “</a:t>
            </a:r>
            <a:r>
              <a:rPr lang="en-AU" sz="1800" b="1" dirty="0">
                <a:solidFill>
                  <a:schemeClr val="bg1"/>
                </a:solidFill>
              </a:rPr>
              <a:t>White Box</a:t>
            </a:r>
            <a:r>
              <a:rPr lang="en-AU" sz="1800" dirty="0">
                <a:solidFill>
                  <a:schemeClr val="bg1"/>
                </a:solidFill>
              </a:rPr>
              <a:t>” testing.</a:t>
            </a:r>
          </a:p>
          <a:p>
            <a:r>
              <a:rPr lang="pt-BR" sz="1800" dirty="0">
                <a:solidFill>
                  <a:schemeClr val="bg1"/>
                </a:solidFill>
              </a:rPr>
              <a:t>It helps to understand the internal workings of the modules which are implemented in Build stage. </a:t>
            </a:r>
          </a:p>
          <a:p>
            <a:r>
              <a:rPr lang="en-AU" sz="1800" dirty="0">
                <a:solidFill>
                  <a:schemeClr val="bg1"/>
                </a:solidFill>
              </a:rPr>
              <a:t>It is also called as Glass Box testing or Open Box testing.</a:t>
            </a:r>
          </a:p>
          <a:p>
            <a:r>
              <a:rPr lang="en-US" sz="1800" dirty="0">
                <a:solidFill>
                  <a:schemeClr val="bg1"/>
                </a:solidFill>
              </a:rPr>
              <a:t>Unit test should cover the following aspects:</a:t>
            </a:r>
          </a:p>
        </p:txBody>
      </p:sp>
      <p:sp>
        <p:nvSpPr>
          <p:cNvPr id="2" name="Rectangle 1"/>
          <p:cNvSpPr/>
          <p:nvPr/>
        </p:nvSpPr>
        <p:spPr>
          <a:xfrm>
            <a:off x="271549" y="5486400"/>
            <a:ext cx="8298873" cy="646331"/>
          </a:xfrm>
          <a:prstGeom prst="rect">
            <a:avLst/>
          </a:prstGeom>
        </p:spPr>
        <p:txBody>
          <a:bodyPr wrap="square">
            <a:spAutoFit/>
          </a:bodyPr>
          <a:lstStyle/>
          <a:p>
            <a:r>
              <a:rPr lang="en-US" altLang="en-US" b="1" dirty="0">
                <a:solidFill>
                  <a:schemeClr val="bg1"/>
                </a:solidFill>
                <a:latin typeface="Arial" panose="020B0604020202020204" pitchFamily="34" charset="0"/>
                <a:cs typeface="Arial" panose="020B0604020202020204" pitchFamily="34" charset="0"/>
              </a:rPr>
              <a:t>Remember</a:t>
            </a:r>
            <a:r>
              <a:rPr lang="en-US" altLang="en-US" dirty="0">
                <a:solidFill>
                  <a:schemeClr val="bg1"/>
                </a:solidFill>
                <a:latin typeface="Arial" panose="020B0604020202020204" pitchFamily="34" charset="0"/>
                <a:cs typeface="Arial" panose="020B0604020202020204" pitchFamily="34" charset="0"/>
              </a:rPr>
              <a:t>: Individual modules are tested so that next stages of testing are easier and less prone to risks</a:t>
            </a:r>
          </a:p>
        </p:txBody>
      </p:sp>
      <p:grpSp>
        <p:nvGrpSpPr>
          <p:cNvPr id="21" name="Group 20"/>
          <p:cNvGrpSpPr/>
          <p:nvPr/>
        </p:nvGrpSpPr>
        <p:grpSpPr>
          <a:xfrm>
            <a:off x="2209800" y="3233746"/>
            <a:ext cx="3200400" cy="2115282"/>
            <a:chOff x="838200" y="3325114"/>
            <a:chExt cx="3200400" cy="2115282"/>
          </a:xfrm>
        </p:grpSpPr>
        <p:sp>
          <p:nvSpPr>
            <p:cNvPr id="10" name="Rounded Rectangle 9"/>
            <p:cNvSpPr/>
            <p:nvPr/>
          </p:nvSpPr>
          <p:spPr>
            <a:xfrm>
              <a:off x="838200" y="3325114"/>
              <a:ext cx="1447800" cy="334996"/>
            </a:xfrm>
            <a:prstGeom prst="roundRect">
              <a:avLst/>
            </a:prstGeom>
            <a:solidFill>
              <a:schemeClr val="accent4">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bg1"/>
                  </a:solidFill>
                </a:rPr>
                <a:t>Unit Test</a:t>
              </a:r>
            </a:p>
          </p:txBody>
        </p:sp>
        <p:sp>
          <p:nvSpPr>
            <p:cNvPr id="12" name="Rounded Rectangle 11"/>
            <p:cNvSpPr/>
            <p:nvPr/>
          </p:nvSpPr>
          <p:spPr>
            <a:xfrm>
              <a:off x="2590800" y="4124151"/>
              <a:ext cx="1447800" cy="33499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Branches</a:t>
              </a:r>
            </a:p>
          </p:txBody>
        </p:sp>
        <p:sp>
          <p:nvSpPr>
            <p:cNvPr id="13" name="Rounded Rectangle 12"/>
            <p:cNvSpPr/>
            <p:nvPr/>
          </p:nvSpPr>
          <p:spPr>
            <a:xfrm>
              <a:off x="2590800" y="4607142"/>
              <a:ext cx="1447800" cy="33499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Paths</a:t>
              </a:r>
            </a:p>
          </p:txBody>
        </p:sp>
        <p:sp>
          <p:nvSpPr>
            <p:cNvPr id="14" name="Rounded Rectangle 13"/>
            <p:cNvSpPr/>
            <p:nvPr/>
          </p:nvSpPr>
          <p:spPr>
            <a:xfrm>
              <a:off x="2590800" y="5105400"/>
              <a:ext cx="1447800" cy="33499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Cycles</a:t>
              </a:r>
            </a:p>
          </p:txBody>
        </p:sp>
        <p:sp>
          <p:nvSpPr>
            <p:cNvPr id="15" name="Rounded Rectangle 14"/>
            <p:cNvSpPr/>
            <p:nvPr/>
          </p:nvSpPr>
          <p:spPr>
            <a:xfrm>
              <a:off x="2590800" y="3598556"/>
              <a:ext cx="1447800" cy="33499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Code units</a:t>
              </a:r>
            </a:p>
          </p:txBody>
        </p:sp>
        <p:sp>
          <p:nvSpPr>
            <p:cNvPr id="16" name="Rectangle 15"/>
            <p:cNvSpPr/>
            <p:nvPr/>
          </p:nvSpPr>
          <p:spPr>
            <a:xfrm>
              <a:off x="1600200" y="3660295"/>
              <a:ext cx="57150" cy="16578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17" name="Right Arrow 16"/>
            <p:cNvSpPr/>
            <p:nvPr/>
          </p:nvSpPr>
          <p:spPr>
            <a:xfrm>
              <a:off x="1600200" y="3742365"/>
              <a:ext cx="990600" cy="1270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18" name="Right Arrow 17"/>
            <p:cNvSpPr/>
            <p:nvPr/>
          </p:nvSpPr>
          <p:spPr>
            <a:xfrm>
              <a:off x="1604183" y="4226526"/>
              <a:ext cx="990600" cy="1270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19" name="Right Arrow 18"/>
            <p:cNvSpPr/>
            <p:nvPr/>
          </p:nvSpPr>
          <p:spPr>
            <a:xfrm>
              <a:off x="1603664" y="4747740"/>
              <a:ext cx="990600" cy="1270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20" name="Right Arrow 19"/>
            <p:cNvSpPr/>
            <p:nvPr/>
          </p:nvSpPr>
          <p:spPr>
            <a:xfrm>
              <a:off x="1600200" y="5276423"/>
              <a:ext cx="990600" cy="1270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grpSp>
      <p:sp>
        <p:nvSpPr>
          <p:cNvPr id="22" name="Title 21"/>
          <p:cNvSpPr>
            <a:spLocks noGrp="1"/>
          </p:cNvSpPr>
          <p:nvPr>
            <p:ph type="title"/>
          </p:nvPr>
        </p:nvSpPr>
        <p:spPr/>
        <p:txBody>
          <a:bodyPr/>
          <a:lstStyle/>
          <a:p>
            <a:r>
              <a:rPr lang="en-US" dirty="0"/>
              <a:t>Testing Techniques</a:t>
            </a:r>
          </a:p>
        </p:txBody>
      </p:sp>
    </p:spTree>
    <p:extLst>
      <p:ext uri="{BB962C8B-B14F-4D97-AF65-F5344CB8AC3E}">
        <p14:creationId xmlns:p14="http://schemas.microsoft.com/office/powerpoint/2010/main" val="2486181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143000"/>
            <a:ext cx="8610600" cy="923330"/>
          </a:xfrm>
          <a:prstGeom prst="rect">
            <a:avLst/>
          </a:prstGeom>
        </p:spPr>
        <p:txBody>
          <a:bodyPr wrap="square">
            <a:spAutoFit/>
          </a:bodyPr>
          <a:lstStyle/>
          <a:p>
            <a:r>
              <a:rPr lang="en-US" altLang="en-US" b="1" dirty="0">
                <a:solidFill>
                  <a:schemeClr val="bg1"/>
                </a:solidFill>
                <a:latin typeface="Arial" panose="020B0604020202020204" pitchFamily="34" charset="0"/>
                <a:cs typeface="Arial" panose="020B0604020202020204" pitchFamily="34" charset="0"/>
              </a:rPr>
              <a:t>General Principles for Test Condition </a:t>
            </a:r>
          </a:p>
          <a:p>
            <a:r>
              <a:rPr lang="en-US" altLang="en-US" dirty="0">
                <a:solidFill>
                  <a:schemeClr val="bg1"/>
                </a:solidFill>
                <a:latin typeface="Arial" panose="020B0604020202020204" pitchFamily="34" charset="0"/>
                <a:cs typeface="Arial" panose="020B0604020202020204" pitchFamily="34" charset="0"/>
              </a:rPr>
              <a:t>Following are the general principles that you need to consider for deciding the test condition:</a:t>
            </a:r>
          </a:p>
        </p:txBody>
      </p:sp>
      <p:sp>
        <p:nvSpPr>
          <p:cNvPr id="5" name="Rectangle 4">
            <a:hlinkClick r:id="rId2" action="ppaction://hlinksldjump"/>
          </p:cNvPr>
          <p:cNvSpPr/>
          <p:nvPr/>
        </p:nvSpPr>
        <p:spPr>
          <a:xfrm>
            <a:off x="1464425" y="2312289"/>
            <a:ext cx="2514600" cy="6553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Branch Coverage</a:t>
            </a:r>
          </a:p>
        </p:txBody>
      </p:sp>
      <p:sp>
        <p:nvSpPr>
          <p:cNvPr id="6" name="Rectangle 5">
            <a:hlinkClick r:id="rId3" action="ppaction://hlinksldjump"/>
          </p:cNvPr>
          <p:cNvSpPr/>
          <p:nvPr/>
        </p:nvSpPr>
        <p:spPr>
          <a:xfrm>
            <a:off x="4800600" y="2315095"/>
            <a:ext cx="2514600" cy="6553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dk1"/>
                </a:solidFill>
                <a:latin typeface="Arial" panose="020B0604020202020204" pitchFamily="34" charset="0"/>
                <a:cs typeface="Arial" panose="020B0604020202020204" pitchFamily="34" charset="0"/>
              </a:rPr>
              <a:t>Condition Coverage</a:t>
            </a:r>
          </a:p>
        </p:txBody>
      </p:sp>
      <p:sp>
        <p:nvSpPr>
          <p:cNvPr id="7" name="Rectangle 6">
            <a:hlinkClick r:id="rId4" action="ppaction://hlinksldjump"/>
          </p:cNvPr>
          <p:cNvSpPr/>
          <p:nvPr/>
        </p:nvSpPr>
        <p:spPr>
          <a:xfrm>
            <a:off x="4800600" y="3312313"/>
            <a:ext cx="2514600" cy="6553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dk1"/>
                </a:solidFill>
                <a:latin typeface="Arial" panose="020B0604020202020204" pitchFamily="34" charset="0"/>
                <a:cs typeface="Arial" panose="020B0604020202020204" pitchFamily="34" charset="0"/>
              </a:rPr>
              <a:t>Logic Path Coverage</a:t>
            </a:r>
          </a:p>
        </p:txBody>
      </p:sp>
      <p:sp>
        <p:nvSpPr>
          <p:cNvPr id="8" name="Rectangle 7">
            <a:hlinkClick r:id="rId5" action="ppaction://hlinksldjump"/>
          </p:cNvPr>
          <p:cNvSpPr/>
          <p:nvPr/>
        </p:nvSpPr>
        <p:spPr>
          <a:xfrm>
            <a:off x="1464425" y="3312313"/>
            <a:ext cx="2514600" cy="6553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dk1"/>
                </a:solidFill>
                <a:latin typeface="Arial" panose="020B0604020202020204" pitchFamily="34" charset="0"/>
                <a:cs typeface="Arial" panose="020B0604020202020204" pitchFamily="34" charset="0"/>
              </a:rPr>
              <a:t>Loop Coverage</a:t>
            </a:r>
          </a:p>
        </p:txBody>
      </p:sp>
      <p:sp>
        <p:nvSpPr>
          <p:cNvPr id="9" name="Rectangle 8">
            <a:hlinkClick r:id="rId6" action="ppaction://hlinksldjump"/>
          </p:cNvPr>
          <p:cNvSpPr/>
          <p:nvPr/>
        </p:nvSpPr>
        <p:spPr>
          <a:xfrm>
            <a:off x="3276600" y="4552257"/>
            <a:ext cx="2514600" cy="65535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dk1"/>
                </a:solidFill>
                <a:latin typeface="Arial" panose="020B0604020202020204" pitchFamily="34" charset="0"/>
                <a:cs typeface="Arial" panose="020B0604020202020204" pitchFamily="34" charset="0"/>
              </a:rPr>
              <a:t>Interface Coverage</a:t>
            </a:r>
          </a:p>
        </p:txBody>
      </p:sp>
      <p:sp>
        <p:nvSpPr>
          <p:cNvPr id="10" name="TextBox 9"/>
          <p:cNvSpPr txBox="1"/>
          <p:nvPr/>
        </p:nvSpPr>
        <p:spPr>
          <a:xfrm>
            <a:off x="2743200" y="6069023"/>
            <a:ext cx="4114800" cy="369332"/>
          </a:xfrm>
          <a:prstGeom prst="rect">
            <a:avLst/>
          </a:prstGeom>
          <a:noFill/>
        </p:spPr>
        <p:txBody>
          <a:bodyPr wrap="square" rtlCol="0">
            <a:spAutoFit/>
          </a:bodyPr>
          <a:lstStyle/>
          <a:p>
            <a:r>
              <a:rPr lang="en-US" i="1" dirty="0">
                <a:solidFill>
                  <a:schemeClr val="bg1"/>
                </a:solidFill>
              </a:rPr>
              <a:t>Click each principle to know more.</a:t>
            </a:r>
          </a:p>
        </p:txBody>
      </p:sp>
      <p:sp>
        <p:nvSpPr>
          <p:cNvPr id="11" name="Title 10"/>
          <p:cNvSpPr>
            <a:spLocks noGrp="1"/>
          </p:cNvSpPr>
          <p:nvPr>
            <p:ph type="title"/>
          </p:nvPr>
        </p:nvSpPr>
        <p:spPr/>
        <p:txBody>
          <a:bodyPr/>
          <a:lstStyle/>
          <a:p>
            <a:r>
              <a:rPr lang="en-US" dirty="0"/>
              <a:t>Testing Techniques </a:t>
            </a:r>
            <a:r>
              <a:rPr lang="en-US" sz="2400" dirty="0"/>
              <a:t>(Continued)</a:t>
            </a:r>
            <a:endParaRPr lang="en-US" dirty="0"/>
          </a:p>
        </p:txBody>
      </p:sp>
    </p:spTree>
    <p:extLst>
      <p:ext uri="{BB962C8B-B14F-4D97-AF65-F5344CB8AC3E}">
        <p14:creationId xmlns:p14="http://schemas.microsoft.com/office/powerpoint/2010/main" val="720342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2"/>
          <p:cNvSpPr txBox="1">
            <a:spLocks/>
          </p:cNvSpPr>
          <p:nvPr/>
        </p:nvSpPr>
        <p:spPr>
          <a:xfrm>
            <a:off x="139927" y="1147091"/>
            <a:ext cx="8232775" cy="700822"/>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bg1"/>
              </a:solidFill>
              <a:latin typeface="Arial" panose="020B0604020202020204" pitchFamily="34" charset="0"/>
              <a:cs typeface="Arial" panose="020B0604020202020204" pitchFamily="34" charset="0"/>
            </a:endParaRPr>
          </a:p>
          <a:p>
            <a:endParaRPr lang="en-AU" sz="2400" b="1" dirty="0">
              <a:solidFill>
                <a:schemeClr val="bg1"/>
              </a:solidFill>
              <a:latin typeface="Arial" panose="020B0604020202020204" pitchFamily="34" charset="0"/>
              <a:cs typeface="Arial" panose="020B0604020202020204" pitchFamily="34" charset="0"/>
            </a:endParaRPr>
          </a:p>
        </p:txBody>
      </p:sp>
      <p:sp>
        <p:nvSpPr>
          <p:cNvPr id="8" name="Content Placeholder 4"/>
          <p:cNvSpPr txBox="1">
            <a:spLocks/>
          </p:cNvSpPr>
          <p:nvPr/>
        </p:nvSpPr>
        <p:spPr>
          <a:xfrm>
            <a:off x="379251" y="1239414"/>
            <a:ext cx="7754126" cy="680479"/>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400"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304800" y="1173985"/>
            <a:ext cx="8534400" cy="1200329"/>
          </a:xfrm>
          <a:prstGeom prst="rect">
            <a:avLst/>
          </a:prstGeom>
          <a:solidFill>
            <a:schemeClr val="accent4">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Any decision point during programming results in branches. During testing, the percentage of branches reached is measured as Branch Coverage.</a:t>
            </a:r>
          </a:p>
          <a:p>
            <a:r>
              <a:rPr lang="en-US" altLang="en-US" dirty="0">
                <a:solidFill>
                  <a:schemeClr val="bg1"/>
                </a:solidFill>
                <a:latin typeface="Arial" panose="020B0604020202020204" pitchFamily="34" charset="0"/>
                <a:cs typeface="Arial" panose="020B0604020202020204" pitchFamily="34" charset="0"/>
              </a:rPr>
              <a:t>You need to design test conditions to cover all logical branches in a functional unit so that full branch coverage is reached.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61844" y="3428148"/>
            <a:ext cx="4277356" cy="2636284"/>
          </a:xfrm>
          <a:prstGeom prst="rect">
            <a:avLst/>
          </a:prstGeom>
          <a:noFill/>
          <a:ln>
            <a:solidFill>
              <a:schemeClr val="tx1"/>
            </a:solidFill>
          </a:ln>
        </p:spPr>
      </p:pic>
      <p:sp>
        <p:nvSpPr>
          <p:cNvPr id="4" name="Title 3"/>
          <p:cNvSpPr>
            <a:spLocks noGrp="1"/>
          </p:cNvSpPr>
          <p:nvPr>
            <p:ph type="title"/>
          </p:nvPr>
        </p:nvSpPr>
        <p:spPr/>
        <p:txBody>
          <a:bodyPr/>
          <a:lstStyle/>
          <a:p>
            <a:r>
              <a:rPr lang="en-US" dirty="0"/>
              <a:t>Branch Coverage</a:t>
            </a:r>
          </a:p>
        </p:txBody>
      </p:sp>
      <p:sp>
        <p:nvSpPr>
          <p:cNvPr id="6" name="Rectangle 5"/>
          <p:cNvSpPr/>
          <p:nvPr/>
        </p:nvSpPr>
        <p:spPr>
          <a:xfrm>
            <a:off x="228600" y="2554069"/>
            <a:ext cx="8610600" cy="646331"/>
          </a:xfrm>
          <a:prstGeom prst="rect">
            <a:avLst/>
          </a:prstGeom>
        </p:spPr>
        <p:txBody>
          <a:bodyPr wrap="square">
            <a:spAutoFit/>
          </a:bodyPr>
          <a:lstStyle/>
          <a:p>
            <a:r>
              <a:rPr lang="en-US" altLang="en-US" b="1" dirty="0">
                <a:solidFill>
                  <a:schemeClr val="bg1"/>
                </a:solidFill>
                <a:latin typeface="Arial" panose="020B0604020202020204" pitchFamily="34" charset="0"/>
                <a:cs typeface="Arial" panose="020B0604020202020204" pitchFamily="34" charset="0"/>
              </a:rPr>
              <a:t>Important</a:t>
            </a:r>
            <a:r>
              <a:rPr lang="en-US" altLang="en-US" dirty="0">
                <a:solidFill>
                  <a:schemeClr val="bg1"/>
                </a:solidFill>
                <a:latin typeface="Arial" panose="020B0604020202020204" pitchFamily="34" charset="0"/>
                <a:cs typeface="Arial" panose="020B0604020202020204" pitchFamily="34" charset="0"/>
              </a:rPr>
              <a:t>: For every condition statement, you need to test both the true and the false branches.</a:t>
            </a:r>
          </a:p>
        </p:txBody>
      </p:sp>
      <p:sp>
        <p:nvSpPr>
          <p:cNvPr id="10" name="Rectangle 9"/>
          <p:cNvSpPr/>
          <p:nvPr/>
        </p:nvSpPr>
        <p:spPr>
          <a:xfrm>
            <a:off x="228600" y="3699808"/>
            <a:ext cx="4343400" cy="1938992"/>
          </a:xfrm>
          <a:prstGeom prst="rect">
            <a:avLst/>
          </a:prstGeom>
        </p:spPr>
        <p:txBody>
          <a:bodyPr wrap="square">
            <a:spAutoFit/>
          </a:bodyPr>
          <a:lstStyle/>
          <a:p>
            <a:r>
              <a:rPr lang="en-US" altLang="en-US" sz="1600" dirty="0">
                <a:solidFill>
                  <a:schemeClr val="bg1"/>
                </a:solidFill>
                <a:latin typeface="Arial" panose="020B0604020202020204" pitchFamily="34" charset="0"/>
                <a:cs typeface="Arial" panose="020B0604020202020204" pitchFamily="34" charset="0"/>
              </a:rPr>
              <a:t>Some conditions that may belong in this category are:</a:t>
            </a:r>
          </a:p>
          <a:p>
            <a:pPr marL="285750" indent="-285750">
              <a:lnSpc>
                <a:spcPct val="150000"/>
              </a:lnSpc>
              <a:buFont typeface="Arial" panose="020B0604020202020204" pitchFamily="34" charset="0"/>
              <a:buChar char="•"/>
            </a:pPr>
            <a:r>
              <a:rPr lang="en-US" altLang="en-US" sz="1600" dirty="0">
                <a:solidFill>
                  <a:schemeClr val="bg1"/>
                </a:solidFill>
                <a:latin typeface="Arial" panose="020B0604020202020204" pitchFamily="34" charset="0"/>
                <a:cs typeface="Arial" panose="020B0604020202020204" pitchFamily="34" charset="0"/>
              </a:rPr>
              <a:t>IF - ELSE - ENDIF statements</a:t>
            </a:r>
          </a:p>
          <a:p>
            <a:pPr marL="285750" indent="-285750">
              <a:lnSpc>
                <a:spcPct val="150000"/>
              </a:lnSpc>
              <a:buFont typeface="Arial" panose="020B0604020202020204" pitchFamily="34" charset="0"/>
              <a:buChar char="•"/>
            </a:pPr>
            <a:r>
              <a:rPr lang="en-US" altLang="en-US" sz="1600" dirty="0">
                <a:solidFill>
                  <a:schemeClr val="bg1"/>
                </a:solidFill>
                <a:latin typeface="Arial" panose="020B0604020202020204" pitchFamily="34" charset="0"/>
                <a:cs typeface="Arial" panose="020B0604020202020204" pitchFamily="34" charset="0"/>
              </a:rPr>
              <a:t>CASE - WHEN - ENDCASE statements</a:t>
            </a:r>
          </a:p>
          <a:p>
            <a:pPr marL="285750" indent="-285750">
              <a:lnSpc>
                <a:spcPct val="150000"/>
              </a:lnSpc>
              <a:buFont typeface="Arial" panose="020B0604020202020204" pitchFamily="34" charset="0"/>
              <a:buChar char="•"/>
            </a:pPr>
            <a:r>
              <a:rPr lang="en-US" altLang="en-US" sz="1600" dirty="0">
                <a:solidFill>
                  <a:schemeClr val="bg1"/>
                </a:solidFill>
                <a:latin typeface="Arial" panose="020B0604020202020204" pitchFamily="34" charset="0"/>
                <a:cs typeface="Arial" panose="020B0604020202020204" pitchFamily="34" charset="0"/>
              </a:rPr>
              <a:t>WHILE - ENDWHILE condition statements. </a:t>
            </a:r>
          </a:p>
          <a:p>
            <a:pPr marL="285750" indent="-285750">
              <a:buFont typeface="Arial" panose="020B0604020202020204" pitchFamily="34" charset="0"/>
              <a:buChar char="•"/>
            </a:pPr>
            <a:endParaRPr lang="en-US" altLang="en-US" sz="1600"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4456206" y="3086074"/>
            <a:ext cx="4306794" cy="338554"/>
          </a:xfrm>
          <a:prstGeom prst="rect">
            <a:avLst/>
          </a:prstGeom>
        </p:spPr>
        <p:txBody>
          <a:bodyPr wrap="square">
            <a:spAutoFit/>
          </a:bodyPr>
          <a:lstStyle/>
          <a:p>
            <a:r>
              <a:rPr lang="en-US" altLang="en-US" sz="1600" b="1" dirty="0">
                <a:solidFill>
                  <a:schemeClr val="bg1"/>
                </a:solidFill>
                <a:latin typeface="Arial" panose="020B0604020202020204" pitchFamily="34" charset="0"/>
                <a:cs typeface="Arial" panose="020B0604020202020204" pitchFamily="34" charset="0"/>
              </a:rPr>
              <a:t>Example of branch coverage:</a:t>
            </a:r>
          </a:p>
        </p:txBody>
      </p:sp>
      <p:sp>
        <p:nvSpPr>
          <p:cNvPr id="13" name="TextBox 12">
            <a:hlinkClick r:id="rId4" action="ppaction://hlinksldjump"/>
          </p:cNvPr>
          <p:cNvSpPr txBox="1"/>
          <p:nvPr/>
        </p:nvSpPr>
        <p:spPr>
          <a:xfrm>
            <a:off x="7714397" y="708219"/>
            <a:ext cx="1295400" cy="369332"/>
          </a:xfrm>
          <a:prstGeom prst="rect">
            <a:avLst/>
          </a:prstGeom>
          <a:noFill/>
        </p:spPr>
        <p:txBody>
          <a:bodyPr wrap="square" rtlCol="0">
            <a:spAutoFit/>
          </a:bodyPr>
          <a:lstStyle/>
          <a:p>
            <a:r>
              <a:rPr lang="en-US" b="1" dirty="0">
                <a:solidFill>
                  <a:schemeClr val="bg1"/>
                </a:solidFill>
              </a:rPr>
              <a:t>Go Back</a:t>
            </a:r>
          </a:p>
        </p:txBody>
      </p:sp>
    </p:spTree>
    <p:extLst>
      <p:ext uri="{BB962C8B-B14F-4D97-AF65-F5344CB8AC3E}">
        <p14:creationId xmlns:p14="http://schemas.microsoft.com/office/powerpoint/2010/main" val="219003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2"/>
          <p:cNvSpPr txBox="1">
            <a:spLocks/>
          </p:cNvSpPr>
          <p:nvPr/>
        </p:nvSpPr>
        <p:spPr>
          <a:xfrm>
            <a:off x="139927" y="1147091"/>
            <a:ext cx="8232775" cy="700822"/>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bg1"/>
              </a:solidFill>
              <a:latin typeface="Arial" panose="020B0604020202020204" pitchFamily="34" charset="0"/>
              <a:cs typeface="Arial" panose="020B0604020202020204" pitchFamily="34" charset="0"/>
            </a:endParaRPr>
          </a:p>
          <a:p>
            <a:endParaRPr lang="en-AU" sz="2400" b="1" dirty="0">
              <a:solidFill>
                <a:schemeClr val="bg1"/>
              </a:solidFill>
              <a:latin typeface="Arial" panose="020B0604020202020204" pitchFamily="34" charset="0"/>
              <a:cs typeface="Arial" panose="020B0604020202020204" pitchFamily="34" charset="0"/>
            </a:endParaRPr>
          </a:p>
        </p:txBody>
      </p:sp>
      <p:sp>
        <p:nvSpPr>
          <p:cNvPr id="8" name="Content Placeholder 4"/>
          <p:cNvSpPr txBox="1">
            <a:spLocks/>
          </p:cNvSpPr>
          <p:nvPr/>
        </p:nvSpPr>
        <p:spPr>
          <a:xfrm>
            <a:off x="379251" y="1239414"/>
            <a:ext cx="7754126" cy="680479"/>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400"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304800" y="1211259"/>
            <a:ext cx="8534400" cy="923330"/>
          </a:xfrm>
          <a:prstGeom prst="rect">
            <a:avLst/>
          </a:prstGeom>
          <a:solidFill>
            <a:schemeClr val="accent4">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The condition coverage checks both the true and false condition of every sub-condition within an expression. Ensure that every sub-condition is tested at least once. Condition coverage is similar to branch coverage. </a:t>
            </a:r>
          </a:p>
        </p:txBody>
      </p:sp>
      <p:sp>
        <p:nvSpPr>
          <p:cNvPr id="4" name="Title 3"/>
          <p:cNvSpPr>
            <a:spLocks noGrp="1"/>
          </p:cNvSpPr>
          <p:nvPr>
            <p:ph type="title"/>
          </p:nvPr>
        </p:nvSpPr>
        <p:spPr/>
        <p:txBody>
          <a:bodyPr/>
          <a:lstStyle/>
          <a:p>
            <a:r>
              <a:rPr lang="en-US" altLang="en-US" dirty="0"/>
              <a:t>Condition Coverage</a:t>
            </a:r>
            <a:endParaRPr lang="en-US" dirty="0"/>
          </a:p>
        </p:txBody>
      </p:sp>
      <p:sp>
        <p:nvSpPr>
          <p:cNvPr id="11" name="Rectangle 10"/>
          <p:cNvSpPr/>
          <p:nvPr/>
        </p:nvSpPr>
        <p:spPr>
          <a:xfrm>
            <a:off x="228601" y="4356318"/>
            <a:ext cx="4343400" cy="1569660"/>
          </a:xfrm>
          <a:prstGeom prst="rect">
            <a:avLst/>
          </a:prstGeom>
        </p:spPr>
        <p:txBody>
          <a:bodyPr wrap="square">
            <a:spAutoFit/>
          </a:bodyPr>
          <a:lstStyle/>
          <a:p>
            <a:r>
              <a:rPr lang="en-US" altLang="en-US" sz="1600" dirty="0">
                <a:solidFill>
                  <a:schemeClr val="bg1"/>
                </a:solidFill>
                <a:latin typeface="Arial" panose="020B0604020202020204" pitchFamily="34" charset="0"/>
                <a:cs typeface="Arial" panose="020B0604020202020204" pitchFamily="34" charset="0"/>
              </a:rPr>
              <a:t>Some conditions that may belong in this category are:</a:t>
            </a:r>
          </a:p>
          <a:p>
            <a:pPr marL="285750" indent="-285750">
              <a:buFont typeface="Arial" panose="020B0604020202020204" pitchFamily="34" charset="0"/>
              <a:buChar char="•"/>
            </a:pPr>
            <a:r>
              <a:rPr lang="en-US" altLang="en-US" sz="1600" dirty="0">
                <a:solidFill>
                  <a:schemeClr val="bg1"/>
                </a:solidFill>
                <a:latin typeface="Arial" panose="020B0604020202020204" pitchFamily="34" charset="0"/>
                <a:cs typeface="Arial" panose="020B0604020202020204" pitchFamily="34" charset="0"/>
              </a:rPr>
              <a:t>Boundary conditions (Conditions that allow ranges)</a:t>
            </a:r>
          </a:p>
          <a:p>
            <a:pPr marL="285750" indent="-285750">
              <a:buFont typeface="Arial" panose="020B0604020202020204" pitchFamily="34" charset="0"/>
              <a:buChar char="•"/>
            </a:pPr>
            <a:r>
              <a:rPr lang="en-US" altLang="en-US" sz="1600" dirty="0">
                <a:solidFill>
                  <a:schemeClr val="bg1"/>
                </a:solidFill>
                <a:latin typeface="Arial" panose="020B0604020202020204" pitchFamily="34" charset="0"/>
                <a:cs typeface="Arial" panose="020B0604020202020204" pitchFamily="34" charset="0"/>
              </a:rPr>
              <a:t>IF-ELSE conditions and its combinations belong in this category.</a:t>
            </a:r>
          </a:p>
        </p:txBody>
      </p:sp>
      <p:sp>
        <p:nvSpPr>
          <p:cNvPr id="5" name="Rectangle 4"/>
          <p:cNvSpPr/>
          <p:nvPr/>
        </p:nvSpPr>
        <p:spPr>
          <a:xfrm>
            <a:off x="408213" y="2819400"/>
            <a:ext cx="8420639" cy="1354217"/>
          </a:xfrm>
          <a:prstGeom prst="rect">
            <a:avLst/>
          </a:prstGeom>
        </p:spPr>
        <p:txBody>
          <a:bodyPr wrap="square">
            <a:spAutoFit/>
          </a:bodyPr>
          <a:lstStyle/>
          <a:p>
            <a:r>
              <a:rPr lang="en-US" altLang="en-US" sz="1600" b="1" dirty="0">
                <a:solidFill>
                  <a:schemeClr val="bg1"/>
                </a:solidFill>
                <a:latin typeface="Arial" panose="020B0604020202020204" pitchFamily="34" charset="0"/>
                <a:cs typeface="Arial" panose="020B0604020202020204" pitchFamily="34" charset="0"/>
              </a:rPr>
              <a:t>Example</a:t>
            </a:r>
            <a:r>
              <a:rPr lang="en-US" altLang="en-US" sz="1600"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Using the condition “M is greater than or equal to 9”, Based on this condition we can design three test conditions to cover all of the branches. </a:t>
            </a:r>
            <a:endParaRPr lang="en-IN" sz="1600"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M equals to 8 covers the ELSE branch – it will give ERROR.</a:t>
            </a:r>
            <a:endParaRPr lang="en-IN" sz="1600"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M equals to 9 covers if branch and it will be SUCCESS.</a:t>
            </a:r>
            <a:endParaRPr lang="en-IN" sz="1600"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US" sz="1600" dirty="0">
                <a:solidFill>
                  <a:schemeClr val="bg1"/>
                </a:solidFill>
                <a:latin typeface="Arial" panose="020B0604020202020204" pitchFamily="34" charset="0"/>
                <a:cs typeface="Arial" panose="020B0604020202020204" pitchFamily="34" charset="0"/>
              </a:rPr>
              <a:t>M equals 10 covers If branch, it will be SUCCESS.</a:t>
            </a:r>
            <a:endParaRPr lang="en-IN" sz="1600"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228600" y="2162744"/>
            <a:ext cx="8610600" cy="646331"/>
          </a:xfrm>
          <a:prstGeom prst="rect">
            <a:avLst/>
          </a:prstGeom>
        </p:spPr>
        <p:txBody>
          <a:bodyPr wrap="square">
            <a:spAutoFit/>
          </a:bodyPr>
          <a:lstStyle/>
          <a:p>
            <a:r>
              <a:rPr lang="en-US" altLang="en-US" b="1" dirty="0">
                <a:solidFill>
                  <a:schemeClr val="bg1"/>
                </a:solidFill>
                <a:latin typeface="Arial" panose="020B0604020202020204" pitchFamily="34" charset="0"/>
                <a:cs typeface="Arial" panose="020B0604020202020204" pitchFamily="34" charset="0"/>
              </a:rPr>
              <a:t>Important</a:t>
            </a:r>
            <a:r>
              <a:rPr lang="en-US" altLang="en-US" dirty="0">
                <a:solidFill>
                  <a:schemeClr val="bg1"/>
                </a:solidFill>
                <a:latin typeface="Arial" panose="020B0604020202020204" pitchFamily="34" charset="0"/>
                <a:cs typeface="Arial" panose="020B0604020202020204" pitchFamily="34" charset="0"/>
              </a:rPr>
              <a:t>: Ensure that every possible value of every judgment is executed at least once.</a:t>
            </a:r>
          </a:p>
        </p:txBody>
      </p:sp>
      <p:sp>
        <p:nvSpPr>
          <p:cNvPr id="12" name="TextBox 11">
            <a:hlinkClick r:id="rId3" action="ppaction://hlinksldjump"/>
          </p:cNvPr>
          <p:cNvSpPr txBox="1"/>
          <p:nvPr/>
        </p:nvSpPr>
        <p:spPr>
          <a:xfrm>
            <a:off x="7714397" y="708219"/>
            <a:ext cx="1295400" cy="369332"/>
          </a:xfrm>
          <a:prstGeom prst="rect">
            <a:avLst/>
          </a:prstGeom>
          <a:noFill/>
        </p:spPr>
        <p:txBody>
          <a:bodyPr wrap="square" rtlCol="0">
            <a:spAutoFit/>
          </a:bodyPr>
          <a:lstStyle/>
          <a:p>
            <a:r>
              <a:rPr lang="en-US" b="1" dirty="0">
                <a:solidFill>
                  <a:schemeClr val="bg1"/>
                </a:solidFill>
              </a:rPr>
              <a:t>Go Back</a:t>
            </a:r>
          </a:p>
        </p:txBody>
      </p:sp>
      <p:graphicFrame>
        <p:nvGraphicFramePr>
          <p:cNvPr id="13" name="Table 12"/>
          <p:cNvGraphicFramePr>
            <a:graphicFrameLocks noGrp="1"/>
          </p:cNvGraphicFramePr>
          <p:nvPr>
            <p:extLst>
              <p:ext uri="{D42A27DB-BD31-4B8C-83A1-F6EECF244321}">
                <p14:modId xmlns:p14="http://schemas.microsoft.com/office/powerpoint/2010/main" val="3257019517"/>
              </p:ext>
            </p:extLst>
          </p:nvPr>
        </p:nvGraphicFramePr>
        <p:xfrm>
          <a:off x="4887967" y="4395375"/>
          <a:ext cx="3624918" cy="1874139"/>
        </p:xfrm>
        <a:graphic>
          <a:graphicData uri="http://schemas.openxmlformats.org/drawingml/2006/table">
            <a:tbl>
              <a:tblPr firstRow="1" firstCol="1" bandRow="1">
                <a:tableStyleId>{5C22544A-7EE6-4342-B048-85BDC9FD1C3A}</a:tableStyleId>
              </a:tblPr>
              <a:tblGrid>
                <a:gridCol w="1906439">
                  <a:extLst>
                    <a:ext uri="{9D8B030D-6E8A-4147-A177-3AD203B41FA5}">
                      <a16:colId xmlns:a16="http://schemas.microsoft.com/office/drawing/2014/main" val="20000"/>
                    </a:ext>
                  </a:extLst>
                </a:gridCol>
                <a:gridCol w="1718479">
                  <a:extLst>
                    <a:ext uri="{9D8B030D-6E8A-4147-A177-3AD203B41FA5}">
                      <a16:colId xmlns:a16="http://schemas.microsoft.com/office/drawing/2014/main" val="20001"/>
                    </a:ext>
                  </a:extLst>
                </a:gridCol>
              </a:tblGrid>
              <a:tr h="354149">
                <a:tc>
                  <a:txBody>
                    <a:bodyPr/>
                    <a:lstStyle/>
                    <a:p>
                      <a:pPr algn="ctr">
                        <a:lnSpc>
                          <a:spcPct val="107000"/>
                        </a:lnSpc>
                        <a:spcAft>
                          <a:spcPts val="800"/>
                        </a:spcAft>
                      </a:pPr>
                      <a:r>
                        <a:rPr lang="en-IN" sz="1200" dirty="0">
                          <a:solidFill>
                            <a:schemeClr val="bg1"/>
                          </a:solidFill>
                          <a:effectLst/>
                        </a:rPr>
                        <a:t>Code</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solidFill>
                            <a:schemeClr val="bg1"/>
                          </a:solidFill>
                          <a:effectLst/>
                        </a:rPr>
                        <a:t>Test Coverage Conditions</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79254">
                <a:tc>
                  <a:txBody>
                    <a:bodyPr/>
                    <a:lstStyle/>
                    <a:p>
                      <a:pPr>
                        <a:lnSpc>
                          <a:spcPct val="107000"/>
                        </a:lnSpc>
                        <a:spcAft>
                          <a:spcPts val="800"/>
                        </a:spcAft>
                      </a:pPr>
                      <a:r>
                        <a:rPr lang="en-IN" sz="1100" dirty="0">
                          <a:solidFill>
                            <a:schemeClr val="tx2">
                              <a:lumMod val="75000"/>
                            </a:schemeClr>
                          </a:solidFill>
                          <a:effectLst/>
                        </a:rPr>
                        <a:t>IF M&gt;=9</a:t>
                      </a:r>
                    </a:p>
                    <a:p>
                      <a:pPr>
                        <a:lnSpc>
                          <a:spcPct val="107000"/>
                        </a:lnSpc>
                        <a:spcAft>
                          <a:spcPts val="800"/>
                        </a:spcAft>
                      </a:pPr>
                      <a:r>
                        <a:rPr lang="en-IN" sz="1100" dirty="0">
                          <a:solidFill>
                            <a:schemeClr val="tx2">
                              <a:lumMod val="75000"/>
                            </a:schemeClr>
                          </a:solidFill>
                          <a:effectLst/>
                        </a:rPr>
                        <a:t>PERFORM 10100_SUCCESS</a:t>
                      </a:r>
                    </a:p>
                    <a:p>
                      <a:pPr>
                        <a:lnSpc>
                          <a:spcPct val="107000"/>
                        </a:lnSpc>
                        <a:spcAft>
                          <a:spcPts val="800"/>
                        </a:spcAft>
                      </a:pPr>
                      <a:r>
                        <a:rPr lang="en-IN" sz="1100" dirty="0">
                          <a:solidFill>
                            <a:schemeClr val="tx2">
                              <a:lumMod val="75000"/>
                            </a:schemeClr>
                          </a:solidFill>
                          <a:effectLst/>
                        </a:rPr>
                        <a:t>ELSE</a:t>
                      </a:r>
                    </a:p>
                    <a:p>
                      <a:pPr>
                        <a:lnSpc>
                          <a:spcPct val="107000"/>
                        </a:lnSpc>
                        <a:spcAft>
                          <a:spcPts val="800"/>
                        </a:spcAft>
                      </a:pPr>
                      <a:r>
                        <a:rPr lang="en-IN" sz="1100" dirty="0">
                          <a:solidFill>
                            <a:schemeClr val="tx2">
                              <a:lumMod val="75000"/>
                            </a:schemeClr>
                          </a:solidFill>
                          <a:effectLst/>
                        </a:rPr>
                        <a:t>PERFORM 10200_ERROR</a:t>
                      </a:r>
                    </a:p>
                    <a:p>
                      <a:pPr>
                        <a:lnSpc>
                          <a:spcPct val="107000"/>
                        </a:lnSpc>
                        <a:spcAft>
                          <a:spcPts val="800"/>
                        </a:spcAft>
                      </a:pPr>
                      <a:r>
                        <a:rPr lang="en-IN" sz="1100" dirty="0">
                          <a:solidFill>
                            <a:schemeClr val="tx2">
                              <a:lumMod val="75000"/>
                            </a:schemeClr>
                          </a:solidFill>
                          <a:effectLst/>
                        </a:rPr>
                        <a:t>ENDIF</a:t>
                      </a:r>
                      <a:endParaRPr lang="en-IN" sz="11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a:lnSpc>
                          <a:spcPct val="107000"/>
                        </a:lnSpc>
                        <a:spcAft>
                          <a:spcPts val="800"/>
                        </a:spcAft>
                        <a:buFont typeface="+mj-lt"/>
                        <a:buAutoNum type="arabicPeriod"/>
                        <a:tabLst>
                          <a:tab pos="457200" algn="l"/>
                        </a:tabLst>
                      </a:pPr>
                      <a:r>
                        <a:rPr lang="en-IN" sz="1100" dirty="0">
                          <a:solidFill>
                            <a:schemeClr val="tx2">
                              <a:lumMod val="75000"/>
                            </a:schemeClr>
                          </a:solidFill>
                          <a:effectLst/>
                        </a:rPr>
                        <a:t>M = 8</a:t>
                      </a:r>
                    </a:p>
                    <a:p>
                      <a:pPr marL="342900" lvl="0" indent="-342900">
                        <a:lnSpc>
                          <a:spcPct val="107000"/>
                        </a:lnSpc>
                        <a:spcAft>
                          <a:spcPts val="800"/>
                        </a:spcAft>
                        <a:buFont typeface="+mj-lt"/>
                        <a:buAutoNum type="arabicPeriod"/>
                        <a:tabLst>
                          <a:tab pos="457200" algn="l"/>
                        </a:tabLst>
                      </a:pPr>
                      <a:r>
                        <a:rPr lang="en-IN" sz="1100" dirty="0">
                          <a:solidFill>
                            <a:schemeClr val="tx2">
                              <a:lumMod val="75000"/>
                            </a:schemeClr>
                          </a:solidFill>
                          <a:effectLst/>
                        </a:rPr>
                        <a:t>M = 9</a:t>
                      </a:r>
                    </a:p>
                    <a:p>
                      <a:pPr marL="342900" lvl="0" indent="-342900">
                        <a:lnSpc>
                          <a:spcPct val="107000"/>
                        </a:lnSpc>
                        <a:spcAft>
                          <a:spcPts val="800"/>
                        </a:spcAft>
                        <a:buFont typeface="+mj-lt"/>
                        <a:buAutoNum type="arabicPeriod"/>
                        <a:tabLst>
                          <a:tab pos="457200" algn="l"/>
                        </a:tabLst>
                      </a:pPr>
                      <a:r>
                        <a:rPr lang="en-IN" sz="1100" dirty="0">
                          <a:solidFill>
                            <a:schemeClr val="tx2">
                              <a:lumMod val="75000"/>
                            </a:schemeClr>
                          </a:solidFill>
                          <a:effectLst/>
                        </a:rPr>
                        <a:t>M = 10</a:t>
                      </a:r>
                      <a:endParaRPr lang="en-IN" sz="11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054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2"/>
          <p:cNvSpPr txBox="1">
            <a:spLocks/>
          </p:cNvSpPr>
          <p:nvPr/>
        </p:nvSpPr>
        <p:spPr>
          <a:xfrm>
            <a:off x="139927" y="1147091"/>
            <a:ext cx="8232775" cy="700822"/>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bg1"/>
              </a:solidFill>
              <a:latin typeface="Arial" panose="020B0604020202020204" pitchFamily="34" charset="0"/>
              <a:cs typeface="Arial" panose="020B0604020202020204" pitchFamily="34" charset="0"/>
            </a:endParaRPr>
          </a:p>
          <a:p>
            <a:endParaRPr lang="en-AU" sz="2400" b="1" dirty="0">
              <a:solidFill>
                <a:schemeClr val="bg1"/>
              </a:solidFill>
              <a:latin typeface="Arial" panose="020B0604020202020204" pitchFamily="34" charset="0"/>
              <a:cs typeface="Arial" panose="020B0604020202020204" pitchFamily="34" charset="0"/>
            </a:endParaRPr>
          </a:p>
        </p:txBody>
      </p:sp>
      <p:sp>
        <p:nvSpPr>
          <p:cNvPr id="8" name="Content Placeholder 4"/>
          <p:cNvSpPr txBox="1">
            <a:spLocks/>
          </p:cNvSpPr>
          <p:nvPr/>
        </p:nvSpPr>
        <p:spPr>
          <a:xfrm>
            <a:off x="379251" y="1239414"/>
            <a:ext cx="7754126" cy="680479"/>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400"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304800" y="1147091"/>
            <a:ext cx="8534400" cy="1200329"/>
          </a:xfrm>
          <a:prstGeom prst="rect">
            <a:avLst/>
          </a:prstGeom>
          <a:solidFill>
            <a:schemeClr val="accent4">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Loop provides a mechanism for repeating a block of code for a fixed number of times or for iterating through a set of values. </a:t>
            </a:r>
          </a:p>
          <a:p>
            <a:r>
              <a:rPr lang="en-US" altLang="en-US" dirty="0">
                <a:solidFill>
                  <a:schemeClr val="bg1"/>
                </a:solidFill>
                <a:latin typeface="Arial" panose="020B0604020202020204" pitchFamily="34" charset="0"/>
                <a:cs typeface="Arial" panose="020B0604020202020204" pitchFamily="34" charset="0"/>
              </a:rPr>
              <a:t>Loop coverage techniques determine the percentage of the source code entering a loop and cycled completely.</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80021" y="4131306"/>
            <a:ext cx="3982453" cy="2204573"/>
          </a:xfrm>
          <a:prstGeom prst="rect">
            <a:avLst/>
          </a:prstGeom>
          <a:noFill/>
        </p:spPr>
      </p:pic>
      <p:sp>
        <p:nvSpPr>
          <p:cNvPr id="4" name="Title 3"/>
          <p:cNvSpPr>
            <a:spLocks noGrp="1"/>
          </p:cNvSpPr>
          <p:nvPr>
            <p:ph type="title"/>
          </p:nvPr>
        </p:nvSpPr>
        <p:spPr/>
        <p:txBody>
          <a:bodyPr/>
          <a:lstStyle/>
          <a:p>
            <a:r>
              <a:rPr lang="en-US" altLang="en-US" dirty="0"/>
              <a:t>Loop Coverage</a:t>
            </a:r>
            <a:endParaRPr lang="en-US" dirty="0"/>
          </a:p>
        </p:txBody>
      </p:sp>
      <p:sp>
        <p:nvSpPr>
          <p:cNvPr id="5" name="Rectangle 4"/>
          <p:cNvSpPr/>
          <p:nvPr/>
        </p:nvSpPr>
        <p:spPr>
          <a:xfrm>
            <a:off x="228600" y="2362200"/>
            <a:ext cx="8534400" cy="1477328"/>
          </a:xfrm>
          <a:prstGeom prst="rect">
            <a:avLst/>
          </a:prstGeom>
        </p:spPr>
        <p:txBody>
          <a:bodyPr wrap="square">
            <a:spAutoFit/>
          </a:bodyPr>
          <a:lstStyle/>
          <a:p>
            <a:r>
              <a:rPr lang="en-US" altLang="en-US" b="1" dirty="0">
                <a:solidFill>
                  <a:schemeClr val="bg1"/>
                </a:solidFill>
                <a:latin typeface="Arial" panose="020B0604020202020204" pitchFamily="34" charset="0"/>
                <a:cs typeface="Arial" panose="020B0604020202020204" pitchFamily="34" charset="0"/>
              </a:rPr>
              <a:t>Important</a:t>
            </a:r>
            <a:r>
              <a:rPr lang="en-US" altLang="en-US" dirty="0">
                <a:solidFill>
                  <a:schemeClr val="bg1"/>
                </a:solidFill>
                <a:latin typeface="Arial" panose="020B0604020202020204" pitchFamily="34" charset="0"/>
                <a:cs typeface="Arial" panose="020B0604020202020204" pitchFamily="34" charset="0"/>
              </a:rPr>
              <a:t>: </a:t>
            </a:r>
          </a:p>
          <a:p>
            <a:r>
              <a:rPr lang="en-US" altLang="en-US" dirty="0">
                <a:solidFill>
                  <a:schemeClr val="bg1"/>
                </a:solidFill>
                <a:latin typeface="Arial" panose="020B0604020202020204" pitchFamily="34" charset="0"/>
                <a:cs typeface="Arial" panose="020B0604020202020204" pitchFamily="34" charset="0"/>
              </a:rPr>
              <a:t>Test conditions should be developed to cover all possible:</a:t>
            </a:r>
          </a:p>
          <a:p>
            <a:pPr marL="285750" indent="-285750">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Looping cycles such as; loop executed once, or multiple times, or executed maximum times, or even the loop never being executed. </a:t>
            </a:r>
          </a:p>
          <a:p>
            <a:pPr marL="285750" indent="-285750">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Outputs and break conditions based on the loop execution.</a:t>
            </a:r>
          </a:p>
        </p:txBody>
      </p:sp>
      <p:sp>
        <p:nvSpPr>
          <p:cNvPr id="6" name="Rectangle 5"/>
          <p:cNvSpPr/>
          <p:nvPr/>
        </p:nvSpPr>
        <p:spPr>
          <a:xfrm>
            <a:off x="228600" y="4267200"/>
            <a:ext cx="4572000" cy="1892826"/>
          </a:xfrm>
          <a:prstGeom prst="rect">
            <a:avLst/>
          </a:prstGeom>
        </p:spPr>
        <p:txBody>
          <a:bodyPr>
            <a:spAutoFit/>
          </a:bodyPr>
          <a:lstStyle/>
          <a:p>
            <a:r>
              <a:rPr lang="en-US" altLang="en-US" dirty="0">
                <a:solidFill>
                  <a:schemeClr val="bg1"/>
                </a:solidFill>
                <a:latin typeface="Arial" panose="020B0604020202020204" pitchFamily="34" charset="0"/>
                <a:cs typeface="Arial" panose="020B0604020202020204" pitchFamily="34" charset="0"/>
              </a:rPr>
              <a:t>Some conditions that may belong in this category are loop statements such as:</a:t>
            </a:r>
          </a:p>
          <a:p>
            <a:pPr marL="285750" indent="-285750">
              <a:lnSpc>
                <a:spcPct val="150000"/>
              </a:lnSpc>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FOR</a:t>
            </a:r>
          </a:p>
          <a:p>
            <a:pPr marL="285750" indent="-285750">
              <a:lnSpc>
                <a:spcPct val="150000"/>
              </a:lnSpc>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WHILE</a:t>
            </a:r>
          </a:p>
          <a:p>
            <a:pPr marL="285750" indent="-285750">
              <a:lnSpc>
                <a:spcPct val="150000"/>
              </a:lnSpc>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DO-WHILE</a:t>
            </a:r>
          </a:p>
        </p:txBody>
      </p:sp>
      <p:sp>
        <p:nvSpPr>
          <p:cNvPr id="12" name="Rectangle 11"/>
          <p:cNvSpPr/>
          <p:nvPr/>
        </p:nvSpPr>
        <p:spPr>
          <a:xfrm>
            <a:off x="4456206" y="3852446"/>
            <a:ext cx="4306794" cy="338554"/>
          </a:xfrm>
          <a:prstGeom prst="rect">
            <a:avLst/>
          </a:prstGeom>
        </p:spPr>
        <p:txBody>
          <a:bodyPr wrap="square">
            <a:spAutoFit/>
          </a:bodyPr>
          <a:lstStyle/>
          <a:p>
            <a:r>
              <a:rPr lang="en-US" altLang="en-US" sz="1600" b="1" dirty="0">
                <a:solidFill>
                  <a:schemeClr val="bg1"/>
                </a:solidFill>
                <a:latin typeface="Arial" panose="020B0604020202020204" pitchFamily="34" charset="0"/>
                <a:cs typeface="Arial" panose="020B0604020202020204" pitchFamily="34" charset="0"/>
              </a:rPr>
              <a:t>Example of loop coverage:</a:t>
            </a:r>
          </a:p>
        </p:txBody>
      </p:sp>
      <p:sp>
        <p:nvSpPr>
          <p:cNvPr id="13" name="TextBox 12">
            <a:hlinkClick r:id="rId4" action="ppaction://hlinksldjump"/>
          </p:cNvPr>
          <p:cNvSpPr txBox="1"/>
          <p:nvPr/>
        </p:nvSpPr>
        <p:spPr>
          <a:xfrm>
            <a:off x="7714397" y="708219"/>
            <a:ext cx="1295400" cy="369332"/>
          </a:xfrm>
          <a:prstGeom prst="rect">
            <a:avLst/>
          </a:prstGeom>
          <a:noFill/>
        </p:spPr>
        <p:txBody>
          <a:bodyPr wrap="square" rtlCol="0">
            <a:spAutoFit/>
          </a:bodyPr>
          <a:lstStyle/>
          <a:p>
            <a:r>
              <a:rPr lang="en-US" b="1" dirty="0">
                <a:solidFill>
                  <a:schemeClr val="bg1"/>
                </a:solidFill>
              </a:rPr>
              <a:t>Go Back</a:t>
            </a:r>
          </a:p>
        </p:txBody>
      </p:sp>
    </p:spTree>
    <p:extLst>
      <p:ext uri="{BB962C8B-B14F-4D97-AF65-F5344CB8AC3E}">
        <p14:creationId xmlns:p14="http://schemas.microsoft.com/office/powerpoint/2010/main" val="2188114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2"/>
          <p:cNvSpPr txBox="1">
            <a:spLocks/>
          </p:cNvSpPr>
          <p:nvPr/>
        </p:nvSpPr>
        <p:spPr>
          <a:xfrm>
            <a:off x="139927" y="1147091"/>
            <a:ext cx="8232775" cy="700822"/>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bg1"/>
              </a:solidFill>
              <a:latin typeface="Arial" panose="020B0604020202020204" pitchFamily="34" charset="0"/>
              <a:cs typeface="Arial" panose="020B0604020202020204" pitchFamily="34" charset="0"/>
            </a:endParaRPr>
          </a:p>
          <a:p>
            <a:endParaRPr lang="en-AU" sz="2400" b="1" dirty="0">
              <a:solidFill>
                <a:schemeClr val="bg1"/>
              </a:solidFill>
              <a:latin typeface="Arial" panose="020B0604020202020204" pitchFamily="34" charset="0"/>
              <a:cs typeface="Arial" panose="020B0604020202020204" pitchFamily="34" charset="0"/>
            </a:endParaRPr>
          </a:p>
        </p:txBody>
      </p:sp>
      <p:sp>
        <p:nvSpPr>
          <p:cNvPr id="8" name="Content Placeholder 4"/>
          <p:cNvSpPr txBox="1">
            <a:spLocks/>
          </p:cNvSpPr>
          <p:nvPr/>
        </p:nvSpPr>
        <p:spPr>
          <a:xfrm>
            <a:off x="379251" y="1239414"/>
            <a:ext cx="7754126" cy="680479"/>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400"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304800" y="1219200"/>
            <a:ext cx="8534400" cy="1200329"/>
          </a:xfrm>
          <a:prstGeom prst="rect">
            <a:avLst/>
          </a:prstGeom>
          <a:solidFill>
            <a:schemeClr val="accent4">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dirty="0">
                <a:solidFill>
                  <a:schemeClr val="bg1"/>
                </a:solidFill>
                <a:latin typeface="Arial" panose="020B0604020202020204" pitchFamily="34" charset="0"/>
                <a:cs typeface="Arial" panose="020B0604020202020204" pitchFamily="34" charset="0"/>
              </a:rPr>
              <a:t>Logic Path Coverage is an important criteria in unit testing where you need to test the logical path of the current program unit. When designing test conditions, you need to list all the paths based on which you should identify the test data that needs to be used. </a:t>
            </a:r>
          </a:p>
        </p:txBody>
      </p:sp>
      <p:sp>
        <p:nvSpPr>
          <p:cNvPr id="4" name="Title 3"/>
          <p:cNvSpPr>
            <a:spLocks noGrp="1"/>
          </p:cNvSpPr>
          <p:nvPr>
            <p:ph type="title"/>
          </p:nvPr>
        </p:nvSpPr>
        <p:spPr/>
        <p:txBody>
          <a:bodyPr/>
          <a:lstStyle/>
          <a:p>
            <a:r>
              <a:rPr lang="en-US" dirty="0"/>
              <a:t>Logic Path Coverage</a:t>
            </a:r>
          </a:p>
        </p:txBody>
      </p:sp>
      <p:sp>
        <p:nvSpPr>
          <p:cNvPr id="6" name="Rectangle 5"/>
          <p:cNvSpPr/>
          <p:nvPr/>
        </p:nvSpPr>
        <p:spPr>
          <a:xfrm>
            <a:off x="3129258" y="5638800"/>
            <a:ext cx="5725984" cy="830997"/>
          </a:xfrm>
          <a:prstGeom prst="rect">
            <a:avLst/>
          </a:prstGeom>
        </p:spPr>
        <p:txBody>
          <a:bodyPr wrap="square">
            <a:spAutoFit/>
          </a:bodyPr>
          <a:lstStyle/>
          <a:p>
            <a:pPr>
              <a:defRPr/>
            </a:pPr>
            <a:r>
              <a:rPr lang="en-US" sz="1600" b="1" dirty="0">
                <a:solidFill>
                  <a:schemeClr val="bg1"/>
                </a:solidFill>
                <a:latin typeface="Arial" panose="020B0604020202020204" pitchFamily="34" charset="0"/>
                <a:cs typeface="Arial" panose="020B0604020202020204" pitchFamily="34" charset="0"/>
              </a:rPr>
              <a:t>Note</a:t>
            </a:r>
            <a:r>
              <a:rPr lang="en-US" sz="1600" dirty="0">
                <a:solidFill>
                  <a:schemeClr val="bg1"/>
                </a:solidFill>
                <a:latin typeface="Arial" panose="020B0604020202020204" pitchFamily="34" charset="0"/>
                <a:cs typeface="Arial" panose="020B0604020202020204" pitchFamily="34" charset="0"/>
              </a:rPr>
              <a:t>: If the identified logical path is long, then divide the long path into multiple short paths so that the number of tests gets reduced. </a:t>
            </a:r>
          </a:p>
        </p:txBody>
      </p:sp>
      <p:sp>
        <p:nvSpPr>
          <p:cNvPr id="11" name="Rectangle 10"/>
          <p:cNvSpPr/>
          <p:nvPr/>
        </p:nvSpPr>
        <p:spPr>
          <a:xfrm>
            <a:off x="228600" y="2436674"/>
            <a:ext cx="8837284" cy="646331"/>
          </a:xfrm>
          <a:prstGeom prst="rect">
            <a:avLst/>
          </a:prstGeom>
        </p:spPr>
        <p:txBody>
          <a:bodyPr wrap="square">
            <a:spAutoFit/>
          </a:bodyPr>
          <a:lstStyle/>
          <a:p>
            <a:pPr>
              <a:defRPr/>
            </a:pPr>
            <a:r>
              <a:rPr lang="en-US" b="1" dirty="0">
                <a:solidFill>
                  <a:schemeClr val="bg1"/>
                </a:solidFill>
                <a:latin typeface="Arial" panose="020B0604020202020204" pitchFamily="34" charset="0"/>
                <a:cs typeface="Arial" panose="020B0604020202020204" pitchFamily="34" charset="0"/>
              </a:rPr>
              <a:t>Example</a:t>
            </a:r>
            <a:r>
              <a:rPr lang="en-US" dirty="0">
                <a:solidFill>
                  <a:schemeClr val="bg1"/>
                </a:solidFill>
                <a:latin typeface="Arial" panose="020B0604020202020204" pitchFamily="34" charset="0"/>
                <a:cs typeface="Arial" panose="020B0604020202020204" pitchFamily="34" charset="0"/>
              </a:rPr>
              <a:t>: You can find four paths in the flowchart. They are </a:t>
            </a:r>
            <a:r>
              <a:rPr lang="en-US" dirty="0" err="1">
                <a:solidFill>
                  <a:schemeClr val="bg1"/>
                </a:solidFill>
                <a:latin typeface="Arial" panose="020B0604020202020204" pitchFamily="34" charset="0"/>
                <a:cs typeface="Arial" panose="020B0604020202020204" pitchFamily="34" charset="0"/>
              </a:rPr>
              <a:t>mnp</a:t>
            </a:r>
            <a:r>
              <a:rPr lang="en-US" dirty="0">
                <a:solidFill>
                  <a:schemeClr val="bg1"/>
                </a:solidFill>
                <a:latin typeface="Arial" panose="020B0604020202020204" pitchFamily="34" charset="0"/>
                <a:cs typeface="Arial" panose="020B0604020202020204" pitchFamily="34" charset="0"/>
              </a:rPr>
              <a:t>, mop, </a:t>
            </a:r>
            <a:r>
              <a:rPr lang="en-US" dirty="0" err="1">
                <a:solidFill>
                  <a:schemeClr val="bg1"/>
                </a:solidFill>
                <a:latin typeface="Arial" panose="020B0604020202020204" pitchFamily="34" charset="0"/>
                <a:cs typeface="Arial" panose="020B0604020202020204" pitchFamily="34" charset="0"/>
              </a:rPr>
              <a:t>moq</a:t>
            </a:r>
            <a:r>
              <a:rPr lang="en-US" dirty="0">
                <a:solidFill>
                  <a:schemeClr val="bg1"/>
                </a:solidFill>
                <a:latin typeface="Arial" panose="020B0604020202020204" pitchFamily="34" charset="0"/>
                <a:cs typeface="Arial" panose="020B0604020202020204" pitchFamily="34" charset="0"/>
              </a:rPr>
              <a:t>, and </a:t>
            </a:r>
            <a:r>
              <a:rPr lang="en-US" dirty="0" err="1">
                <a:solidFill>
                  <a:schemeClr val="bg1"/>
                </a:solidFill>
                <a:latin typeface="Arial" panose="020B0604020202020204" pitchFamily="34" charset="0"/>
                <a:cs typeface="Arial" panose="020B0604020202020204" pitchFamily="34" charset="0"/>
              </a:rPr>
              <a:t>mnq</a:t>
            </a:r>
            <a:r>
              <a:rPr lang="en-US" dirty="0">
                <a:solidFill>
                  <a:schemeClr val="bg1"/>
                </a:solidFill>
                <a:latin typeface="Arial" panose="020B0604020202020204" pitchFamily="34" charset="0"/>
                <a:cs typeface="Arial" panose="020B0604020202020204" pitchFamily="34" charset="0"/>
              </a:rPr>
              <a:t>. To cover all of these paths, you need to design 4 sets of test data as shown:  </a:t>
            </a:r>
          </a:p>
        </p:txBody>
      </p:sp>
      <p:sp>
        <p:nvSpPr>
          <p:cNvPr id="14" name="TextBox 13">
            <a:hlinkClick r:id="rId3" action="ppaction://hlinksldjump"/>
          </p:cNvPr>
          <p:cNvSpPr txBox="1"/>
          <p:nvPr/>
        </p:nvSpPr>
        <p:spPr>
          <a:xfrm>
            <a:off x="7714397" y="708219"/>
            <a:ext cx="1295400" cy="369332"/>
          </a:xfrm>
          <a:prstGeom prst="rect">
            <a:avLst/>
          </a:prstGeom>
          <a:noFill/>
        </p:spPr>
        <p:txBody>
          <a:bodyPr wrap="square" rtlCol="0">
            <a:spAutoFit/>
          </a:bodyPr>
          <a:lstStyle/>
          <a:p>
            <a:r>
              <a:rPr lang="en-US" b="1" dirty="0">
                <a:solidFill>
                  <a:schemeClr val="bg1"/>
                </a:solidFill>
              </a:rPr>
              <a:t>Go Back</a:t>
            </a:r>
          </a:p>
        </p:txBody>
      </p:sp>
      <p:pic>
        <p:nvPicPr>
          <p:cNvPr id="5" name="Picture 4"/>
          <p:cNvPicPr>
            <a:picLocks noChangeAspect="1"/>
          </p:cNvPicPr>
          <p:nvPr/>
        </p:nvPicPr>
        <p:blipFill>
          <a:blip r:embed="rId4"/>
          <a:stretch>
            <a:fillRect/>
          </a:stretch>
        </p:blipFill>
        <p:spPr>
          <a:xfrm>
            <a:off x="609600" y="3100150"/>
            <a:ext cx="2133600" cy="3223246"/>
          </a:xfrm>
          <a:prstGeom prst="rect">
            <a:avLst/>
          </a:prstGeom>
        </p:spPr>
      </p:pic>
      <p:sp>
        <p:nvSpPr>
          <p:cNvPr id="3" name="Rectangle 2"/>
          <p:cNvSpPr/>
          <p:nvPr/>
        </p:nvSpPr>
        <p:spPr>
          <a:xfrm>
            <a:off x="4803196" y="3197354"/>
            <a:ext cx="1638525" cy="388696"/>
          </a:xfrm>
          <a:prstGeom prst="rect">
            <a:avLst/>
          </a:prstGeom>
        </p:spPr>
        <p:txBody>
          <a:bodyPr wrap="none">
            <a:spAutoFit/>
          </a:bodyPr>
          <a:lstStyle/>
          <a:p>
            <a:pPr>
              <a:lnSpc>
                <a:spcPct val="107000"/>
              </a:lnSpc>
              <a:spcAft>
                <a:spcPts val="800"/>
              </a:spcAft>
            </a:pPr>
            <a:r>
              <a:rPr lang="en-IN" b="1" dirty="0">
                <a:solidFill>
                  <a:schemeClr val="bg1"/>
                </a:solidFill>
                <a:highlight>
                  <a:srgbClr val="0000FF"/>
                </a:highlight>
                <a:latin typeface="Calibri" panose="020F0502020204030204" pitchFamily="34" charset="0"/>
                <a:ea typeface="Calibri" panose="020F0502020204030204" pitchFamily="34" charset="0"/>
                <a:cs typeface="Times New Roman" panose="02020603050405020304" pitchFamily="18" charset="0"/>
              </a:rPr>
              <a:t>Test Conditions</a:t>
            </a:r>
            <a:endPar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446082289"/>
              </p:ext>
            </p:extLst>
          </p:nvPr>
        </p:nvGraphicFramePr>
        <p:xfrm>
          <a:off x="3810000" y="3653599"/>
          <a:ext cx="3624918" cy="1649549"/>
        </p:xfrm>
        <a:graphic>
          <a:graphicData uri="http://schemas.openxmlformats.org/drawingml/2006/table">
            <a:tbl>
              <a:tblPr firstRow="1" firstCol="1" bandRow="1">
                <a:tableStyleId>{5C22544A-7EE6-4342-B048-85BDC9FD1C3A}</a:tableStyleId>
              </a:tblPr>
              <a:tblGrid>
                <a:gridCol w="1906439">
                  <a:extLst>
                    <a:ext uri="{9D8B030D-6E8A-4147-A177-3AD203B41FA5}">
                      <a16:colId xmlns:a16="http://schemas.microsoft.com/office/drawing/2014/main" val="20000"/>
                    </a:ext>
                  </a:extLst>
                </a:gridCol>
                <a:gridCol w="1718479">
                  <a:extLst>
                    <a:ext uri="{9D8B030D-6E8A-4147-A177-3AD203B41FA5}">
                      <a16:colId xmlns:a16="http://schemas.microsoft.com/office/drawing/2014/main" val="20001"/>
                    </a:ext>
                  </a:extLst>
                </a:gridCol>
              </a:tblGrid>
              <a:tr h="354149">
                <a:tc>
                  <a:txBody>
                    <a:bodyPr/>
                    <a:lstStyle/>
                    <a:p>
                      <a:pPr algn="ctr">
                        <a:lnSpc>
                          <a:spcPct val="107000"/>
                        </a:lnSpc>
                        <a:spcAft>
                          <a:spcPts val="800"/>
                        </a:spcAft>
                      </a:pPr>
                      <a:r>
                        <a:rPr lang="en-IN" sz="1200" dirty="0">
                          <a:effectLst/>
                        </a:rPr>
                        <a:t>Test Paths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IN" sz="1200" dirty="0">
                          <a:effectLst/>
                        </a:rPr>
                        <a:t>Test Conditions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79254">
                <a:tc>
                  <a:txBody>
                    <a:bodyPr/>
                    <a:lstStyle/>
                    <a:p>
                      <a:pPr marL="228600" indent="-228600">
                        <a:lnSpc>
                          <a:spcPct val="107000"/>
                        </a:lnSpc>
                        <a:spcAft>
                          <a:spcPts val="800"/>
                        </a:spcAft>
                        <a:buFont typeface="+mj-lt"/>
                        <a:buAutoNum type="arabicPeriod"/>
                      </a:pPr>
                      <a:r>
                        <a:rPr lang="en-IN" sz="1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mnp</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Aft>
                          <a:spcPts val="800"/>
                        </a:spcAft>
                        <a:buFont typeface="+mj-lt"/>
                        <a:buAutoNum type="arabicPeriod"/>
                      </a:pPr>
                      <a:r>
                        <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mop</a:t>
                      </a:r>
                    </a:p>
                    <a:p>
                      <a:pPr marL="228600" indent="-228600">
                        <a:lnSpc>
                          <a:spcPct val="107000"/>
                        </a:lnSpc>
                        <a:spcAft>
                          <a:spcPts val="800"/>
                        </a:spcAft>
                        <a:buFont typeface="+mj-lt"/>
                        <a:buAutoNum type="arabicPeriod"/>
                      </a:pPr>
                      <a:r>
                        <a:rPr lang="en-IN" sz="1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moq</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Aft>
                          <a:spcPts val="800"/>
                        </a:spcAft>
                        <a:buFont typeface="+mj-lt"/>
                        <a:buAutoNum type="arabicPeriod"/>
                      </a:pPr>
                      <a:r>
                        <a:rPr lang="en-IN" sz="1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mnq</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a:lnSpc>
                          <a:spcPct val="107000"/>
                        </a:lnSpc>
                        <a:spcAft>
                          <a:spcPts val="800"/>
                        </a:spcAft>
                        <a:buFont typeface="+mj-lt"/>
                        <a:buAutoNum type="arabicPeriod"/>
                        <a:tabLst>
                          <a:tab pos="457200" algn="l"/>
                        </a:tabLst>
                      </a:pPr>
                      <a:r>
                        <a:rPr lang="pt-BR" sz="1100" dirty="0">
                          <a:solidFill>
                            <a:schemeClr val="tx1"/>
                          </a:solidFill>
                          <a:effectLst/>
                        </a:rPr>
                        <a:t>a=5  b=7  c=6</a:t>
                      </a:r>
                    </a:p>
                    <a:p>
                      <a:pPr marL="342900" lvl="0" indent="-342900">
                        <a:lnSpc>
                          <a:spcPct val="107000"/>
                        </a:lnSpc>
                        <a:spcAft>
                          <a:spcPts val="800"/>
                        </a:spcAft>
                        <a:buFont typeface="+mj-lt"/>
                        <a:buAutoNum type="arabicPeriod"/>
                        <a:tabLst>
                          <a:tab pos="457200" algn="l"/>
                        </a:tabLst>
                      </a:pPr>
                      <a:r>
                        <a:rPr lang="pt-BR" sz="1100" dirty="0">
                          <a:solidFill>
                            <a:schemeClr val="tx1"/>
                          </a:solidFill>
                          <a:effectLst/>
                        </a:rPr>
                        <a:t>a=5  b=6  c=16</a:t>
                      </a:r>
                    </a:p>
                    <a:p>
                      <a:pPr marL="342900" lvl="0" indent="-342900">
                        <a:lnSpc>
                          <a:spcPct val="107000"/>
                        </a:lnSpc>
                        <a:spcAft>
                          <a:spcPts val="800"/>
                        </a:spcAft>
                        <a:buFont typeface="+mj-lt"/>
                        <a:buAutoNum type="arabicPeriod"/>
                        <a:tabLst>
                          <a:tab pos="457200" algn="l"/>
                        </a:tabLst>
                      </a:pPr>
                      <a:r>
                        <a:rPr lang="pt-BR" sz="1100" dirty="0">
                          <a:solidFill>
                            <a:schemeClr val="tx1"/>
                          </a:solidFill>
                          <a:effectLst/>
                        </a:rPr>
                        <a:t>a=3  b=7  c=16</a:t>
                      </a:r>
                    </a:p>
                    <a:p>
                      <a:pPr marL="342900" lvl="0" indent="-342900">
                        <a:lnSpc>
                          <a:spcPct val="107000"/>
                        </a:lnSpc>
                        <a:spcAft>
                          <a:spcPts val="800"/>
                        </a:spcAft>
                        <a:buFont typeface="+mj-lt"/>
                        <a:buAutoNum type="arabicPeriod"/>
                        <a:tabLst>
                          <a:tab pos="457200" algn="l"/>
                        </a:tabLst>
                      </a:pPr>
                      <a:r>
                        <a:rPr lang="pt-BR" sz="1100" dirty="0">
                          <a:solidFill>
                            <a:schemeClr val="tx1"/>
                          </a:solidFill>
                          <a:effectLst/>
                        </a:rPr>
                        <a:t>a=6  b=6  c=6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60940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443038" y="1643063"/>
            <a:ext cx="5786437" cy="542925"/>
          </a:xfrm>
          <a:prstGeom prst="roundRect">
            <a:avLst/>
          </a:prstGeom>
          <a:solidFill>
            <a:srgbClr val="0070C0"/>
          </a:solidFill>
        </p:spPr>
        <p:style>
          <a:lnRef idx="1">
            <a:schemeClr val="accent5"/>
          </a:lnRef>
          <a:fillRef idx="3">
            <a:schemeClr val="accent5"/>
          </a:fillRef>
          <a:effectRef idx="2">
            <a:schemeClr val="accent5"/>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What is Unit Testing</a:t>
            </a:r>
          </a:p>
        </p:txBody>
      </p:sp>
      <p:sp>
        <p:nvSpPr>
          <p:cNvPr id="5" name="Rounded Rectangle 4"/>
          <p:cNvSpPr/>
          <p:nvPr/>
        </p:nvSpPr>
        <p:spPr>
          <a:xfrm>
            <a:off x="1443038" y="2519202"/>
            <a:ext cx="5786437" cy="542925"/>
          </a:xfrm>
          <a:prstGeom prst="roundRect">
            <a:avLst/>
          </a:prstGeom>
          <a:solidFill>
            <a:srgbClr val="0070C0"/>
          </a:solidFill>
        </p:spPr>
        <p:style>
          <a:lnRef idx="1">
            <a:schemeClr val="accent6"/>
          </a:lnRef>
          <a:fillRef idx="3">
            <a:schemeClr val="accent6"/>
          </a:fillRef>
          <a:effectRef idx="2">
            <a:schemeClr val="accent6"/>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Purpose and Scope</a:t>
            </a:r>
          </a:p>
        </p:txBody>
      </p:sp>
      <p:sp>
        <p:nvSpPr>
          <p:cNvPr id="6" name="Rounded Rectangle 5"/>
          <p:cNvSpPr/>
          <p:nvPr/>
        </p:nvSpPr>
        <p:spPr>
          <a:xfrm>
            <a:off x="1443038" y="3429000"/>
            <a:ext cx="5786437" cy="542925"/>
          </a:xfrm>
          <a:prstGeom prst="roundRect">
            <a:avLst/>
          </a:prstGeom>
          <a:solidFill>
            <a:srgbClr val="0070C0"/>
          </a:solidFill>
        </p:spPr>
        <p:style>
          <a:lnRef idx="1">
            <a:schemeClr val="accent2"/>
          </a:lnRef>
          <a:fillRef idx="3">
            <a:schemeClr val="accent2"/>
          </a:fillRef>
          <a:effectRef idx="2">
            <a:schemeClr val="accent2"/>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Unit Testing Concepts</a:t>
            </a:r>
          </a:p>
        </p:txBody>
      </p:sp>
      <p:sp>
        <p:nvSpPr>
          <p:cNvPr id="7" name="Rounded Rectangle 6"/>
          <p:cNvSpPr/>
          <p:nvPr/>
        </p:nvSpPr>
        <p:spPr>
          <a:xfrm>
            <a:off x="1443038" y="4338798"/>
            <a:ext cx="5786437" cy="542925"/>
          </a:xfrm>
          <a:prstGeom prst="roundRect">
            <a:avLst/>
          </a:prstGeom>
          <a:solidFill>
            <a:srgbClr val="0070C0"/>
          </a:solidFill>
        </p:spPr>
        <p:style>
          <a:lnRef idx="1">
            <a:schemeClr val="accent4"/>
          </a:lnRef>
          <a:fillRef idx="3">
            <a:schemeClr val="accent4"/>
          </a:fillRef>
          <a:effectRef idx="2">
            <a:schemeClr val="accent4"/>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Benefits and Limitations</a:t>
            </a:r>
          </a:p>
        </p:txBody>
      </p:sp>
      <p:sp>
        <p:nvSpPr>
          <p:cNvPr id="2" name="Title 1"/>
          <p:cNvSpPr>
            <a:spLocks noGrp="1"/>
          </p:cNvSpPr>
          <p:nvPr>
            <p:ph type="title"/>
          </p:nvPr>
        </p:nvSpPr>
        <p:spPr/>
        <p:txBody>
          <a:bodyPr/>
          <a:lstStyle/>
          <a:p>
            <a:r>
              <a:rPr lang="en-US" dirty="0"/>
              <a:t>Topic list</a:t>
            </a:r>
          </a:p>
        </p:txBody>
      </p:sp>
    </p:spTree>
    <p:extLst>
      <p:ext uri="{BB962C8B-B14F-4D97-AF65-F5344CB8AC3E}">
        <p14:creationId xmlns:p14="http://schemas.microsoft.com/office/powerpoint/2010/main" val="4232261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Interface Coverage</a:t>
            </a:r>
          </a:p>
        </p:txBody>
      </p:sp>
      <p:sp>
        <p:nvSpPr>
          <p:cNvPr id="3" name="Rectangle 2"/>
          <p:cNvSpPr/>
          <p:nvPr/>
        </p:nvSpPr>
        <p:spPr>
          <a:xfrm>
            <a:off x="228601" y="1219200"/>
            <a:ext cx="8610599" cy="1200329"/>
          </a:xfrm>
          <a:prstGeom prst="rect">
            <a:avLst/>
          </a:prstGeom>
          <a:solidFill>
            <a:schemeClr val="accent4">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chemeClr val="bg1"/>
                </a:solidFill>
                <a:latin typeface="Arial" panose="020B0604020202020204" pitchFamily="34" charset="0"/>
                <a:cs typeface="Arial" panose="020B0604020202020204" pitchFamily="34" charset="0"/>
              </a:rPr>
              <a:t>Interface testing is the basis for assembly test and it is under the scope of unit test. Interface testing ensures that the interface of the each program unit and the integrated bigger module works as expected. Other tests are meaningful only if data can flow throughout the modules correctly.   </a:t>
            </a:r>
          </a:p>
        </p:txBody>
      </p:sp>
      <p:sp>
        <p:nvSpPr>
          <p:cNvPr id="4" name="Rectangle 3"/>
          <p:cNvSpPr/>
          <p:nvPr/>
        </p:nvSpPr>
        <p:spPr>
          <a:xfrm>
            <a:off x="228600" y="2667000"/>
            <a:ext cx="8305800" cy="2446824"/>
          </a:xfrm>
          <a:prstGeom prst="rect">
            <a:avLst/>
          </a:prstGeom>
        </p:spPr>
        <p:txBody>
          <a:bodyPr wrap="square">
            <a:spAutoFit/>
          </a:bodyPr>
          <a:lstStyle/>
          <a:p>
            <a:pPr>
              <a:defRPr/>
            </a:pPr>
            <a:r>
              <a:rPr lang="en-US" altLang="en-US" dirty="0">
                <a:solidFill>
                  <a:schemeClr val="bg1"/>
                </a:solidFill>
                <a:latin typeface="Arial" panose="020B0604020202020204" pitchFamily="34" charset="0"/>
                <a:cs typeface="Arial" panose="020B0604020202020204" pitchFamily="34" charset="0"/>
              </a:rPr>
              <a:t>The factors to be considered while testing the Interface are:</a:t>
            </a:r>
          </a:p>
          <a:p>
            <a:pPr marL="742950" lvl="1" indent="-285750">
              <a:lnSpc>
                <a:spcPct val="150000"/>
              </a:lnSpc>
              <a:buFont typeface="Arial" panose="020B0604020202020204" pitchFamily="34" charset="0"/>
              <a:buChar char="•"/>
              <a:defRPr/>
            </a:pPr>
            <a:r>
              <a:rPr lang="en-US" altLang="en-US" dirty="0">
                <a:solidFill>
                  <a:schemeClr val="bg1"/>
                </a:solidFill>
                <a:latin typeface="Arial" panose="020B0604020202020204" pitchFamily="34" charset="0"/>
                <a:cs typeface="Arial" panose="020B0604020202020204" pitchFamily="34" charset="0"/>
              </a:rPr>
              <a:t>Ensure that the interface of each program unit works correctly.</a:t>
            </a:r>
          </a:p>
          <a:p>
            <a:pPr marL="742950" lvl="1" indent="-285750">
              <a:lnSpc>
                <a:spcPct val="150000"/>
              </a:lnSpc>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Maintain consistency of global variable (real and formal) definitions in all the modules.</a:t>
            </a:r>
          </a:p>
          <a:p>
            <a:pPr marL="742950" lvl="1" indent="-285750">
              <a:lnSpc>
                <a:spcPct val="150000"/>
              </a:lnSpc>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Pay attention to the reference parameters.</a:t>
            </a:r>
          </a:p>
          <a:p>
            <a:pPr marL="742950" lvl="1" indent="-285750">
              <a:lnSpc>
                <a:spcPct val="150000"/>
              </a:lnSpc>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Maintain the sequence of parameters in all the modules.</a:t>
            </a:r>
          </a:p>
        </p:txBody>
      </p:sp>
      <p:sp>
        <p:nvSpPr>
          <p:cNvPr id="5" name="TextBox 4">
            <a:hlinkClick r:id="rId2" action="ppaction://hlinksldjump"/>
          </p:cNvPr>
          <p:cNvSpPr txBox="1"/>
          <p:nvPr/>
        </p:nvSpPr>
        <p:spPr>
          <a:xfrm>
            <a:off x="7714397" y="708219"/>
            <a:ext cx="1295400" cy="369332"/>
          </a:xfrm>
          <a:prstGeom prst="rect">
            <a:avLst/>
          </a:prstGeom>
          <a:noFill/>
        </p:spPr>
        <p:txBody>
          <a:bodyPr wrap="square" rtlCol="0">
            <a:spAutoFit/>
          </a:bodyPr>
          <a:lstStyle/>
          <a:p>
            <a:r>
              <a:rPr lang="en-US" b="1" dirty="0">
                <a:solidFill>
                  <a:schemeClr val="bg1"/>
                </a:solidFill>
              </a:rPr>
              <a:t>Go Back</a:t>
            </a:r>
          </a:p>
        </p:txBody>
      </p:sp>
    </p:spTree>
    <p:extLst>
      <p:ext uri="{BB962C8B-B14F-4D97-AF65-F5344CB8AC3E}">
        <p14:creationId xmlns:p14="http://schemas.microsoft.com/office/powerpoint/2010/main" val="2634335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379251" y="1239414"/>
            <a:ext cx="7754126" cy="680479"/>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400" dirty="0">
              <a:solidFill>
                <a:schemeClr val="tx2">
                  <a:lumMod val="75000"/>
                </a:schemeClr>
              </a:solidFill>
              <a:latin typeface="Arial" panose="020B0604020202020204" pitchFamily="34" charset="0"/>
              <a:cs typeface="Arial" panose="020B0604020202020204" pitchFamily="34" charset="0"/>
            </a:endParaRPr>
          </a:p>
        </p:txBody>
      </p:sp>
      <p:sp>
        <p:nvSpPr>
          <p:cNvPr id="3" name="Rectangle 2"/>
          <p:cNvSpPr/>
          <p:nvPr/>
        </p:nvSpPr>
        <p:spPr>
          <a:xfrm>
            <a:off x="228600" y="1143000"/>
            <a:ext cx="8622632" cy="4275016"/>
          </a:xfrm>
          <a:prstGeom prst="rect">
            <a:avLst/>
          </a:prstGeom>
        </p:spPr>
        <p:txBody>
          <a:bodyPr wrap="square">
            <a:spAutoFit/>
          </a:bodyPr>
          <a:lstStyle/>
          <a:p>
            <a:pPr>
              <a:spcBef>
                <a:spcPct val="20000"/>
              </a:spcBef>
              <a:buClr>
                <a:schemeClr val="tx1"/>
              </a:buClr>
              <a:defRPr/>
            </a:pPr>
            <a:r>
              <a:rPr lang="en-US" dirty="0">
                <a:solidFill>
                  <a:schemeClr val="bg1"/>
                </a:solidFill>
                <a:latin typeface="Arial" panose="020B0604020202020204" pitchFamily="34" charset="0"/>
                <a:cs typeface="Arial" panose="020B0604020202020204" pitchFamily="34" charset="0"/>
              </a:rPr>
              <a:t>Deliverable is the documented information and knowledge produced as the result of a methodology process. </a:t>
            </a:r>
          </a:p>
          <a:p>
            <a:pPr>
              <a:spcBef>
                <a:spcPct val="20000"/>
              </a:spcBef>
              <a:buClr>
                <a:schemeClr val="tx1"/>
              </a:buClr>
              <a:defRPr/>
            </a:pPr>
            <a:r>
              <a:rPr lang="en-US" dirty="0">
                <a:solidFill>
                  <a:schemeClr val="bg1"/>
                </a:solidFill>
                <a:latin typeface="Arial" panose="020B0604020202020204" pitchFamily="34" charset="0"/>
                <a:cs typeface="Arial" panose="020B0604020202020204" pitchFamily="34" charset="0"/>
              </a:rPr>
              <a:t>Following are the key importance of completing the deliverables:</a:t>
            </a:r>
          </a:p>
          <a:p>
            <a:pPr marL="228600" lvl="1" indent="-228600">
              <a:lnSpc>
                <a:spcPct val="150000"/>
              </a:lnSpc>
              <a:spcBef>
                <a:spcPct val="20000"/>
              </a:spcBef>
              <a:buClr>
                <a:schemeClr val="tx1"/>
              </a:buClr>
              <a:buFont typeface="Arial" panose="020B0604020202020204" pitchFamily="34" charset="0"/>
              <a:buChar char="•"/>
              <a:defRPr/>
            </a:pPr>
            <a:r>
              <a:rPr lang="en-US" dirty="0">
                <a:solidFill>
                  <a:schemeClr val="bg1"/>
                </a:solidFill>
                <a:latin typeface="Arial" panose="020B0604020202020204" pitchFamily="34" charset="0"/>
                <a:cs typeface="Arial" panose="020B0604020202020204" pitchFamily="34" charset="0"/>
              </a:rPr>
              <a:t>Provides documentation.</a:t>
            </a:r>
          </a:p>
          <a:p>
            <a:pPr marL="228600" lvl="1" indent="-228600">
              <a:lnSpc>
                <a:spcPct val="150000"/>
              </a:lnSpc>
              <a:spcBef>
                <a:spcPct val="20000"/>
              </a:spcBef>
              <a:buClr>
                <a:schemeClr val="tx1"/>
              </a:buClr>
              <a:buFont typeface="Arial" panose="020B0604020202020204" pitchFamily="34" charset="0"/>
              <a:buChar char="•"/>
              <a:defRPr/>
            </a:pPr>
            <a:r>
              <a:rPr lang="en-US" dirty="0">
                <a:solidFill>
                  <a:schemeClr val="bg1"/>
                </a:solidFill>
                <a:latin typeface="Arial" panose="020B0604020202020204" pitchFamily="34" charset="0"/>
                <a:cs typeface="Arial" panose="020B0604020202020204" pitchFamily="34" charset="0"/>
              </a:rPr>
              <a:t>Flags completion of each phase.</a:t>
            </a:r>
          </a:p>
          <a:p>
            <a:pPr marL="228600" lvl="1" indent="-228600">
              <a:lnSpc>
                <a:spcPct val="150000"/>
              </a:lnSpc>
              <a:spcBef>
                <a:spcPct val="20000"/>
              </a:spcBef>
              <a:buClr>
                <a:schemeClr val="tx1"/>
              </a:buClr>
              <a:buFont typeface="Arial" panose="020B0604020202020204" pitchFamily="34" charset="0"/>
              <a:buChar char="•"/>
              <a:defRPr/>
            </a:pPr>
            <a:r>
              <a:rPr lang="en-US" dirty="0">
                <a:solidFill>
                  <a:schemeClr val="bg1"/>
                </a:solidFill>
                <a:latin typeface="Arial" panose="020B0604020202020204" pitchFamily="34" charset="0"/>
                <a:cs typeface="Arial" panose="020B0604020202020204" pitchFamily="34" charset="0"/>
              </a:rPr>
              <a:t>Ensures traceability. </a:t>
            </a:r>
          </a:p>
          <a:p>
            <a:pPr marL="228600" lvl="1" indent="-228600">
              <a:lnSpc>
                <a:spcPct val="150000"/>
              </a:lnSpc>
              <a:spcBef>
                <a:spcPct val="20000"/>
              </a:spcBef>
              <a:buClr>
                <a:schemeClr val="tx1"/>
              </a:buClr>
              <a:buFont typeface="Arial" panose="020B0604020202020204" pitchFamily="34" charset="0"/>
              <a:buChar char="•"/>
              <a:defRPr/>
            </a:pPr>
            <a:r>
              <a:rPr lang="en-US" dirty="0">
                <a:solidFill>
                  <a:schemeClr val="bg1"/>
                </a:solidFill>
                <a:latin typeface="Arial" panose="020B0604020202020204" pitchFamily="34" charset="0"/>
                <a:cs typeface="Arial" panose="020B0604020202020204" pitchFamily="34" charset="0"/>
              </a:rPr>
              <a:t>Ensures quality in the tasks performed.</a:t>
            </a:r>
          </a:p>
          <a:p>
            <a:pPr marL="228600" lvl="1" indent="-228600">
              <a:lnSpc>
                <a:spcPct val="150000"/>
              </a:lnSpc>
              <a:spcBef>
                <a:spcPct val="20000"/>
              </a:spcBef>
              <a:buClr>
                <a:schemeClr val="tx1"/>
              </a:buClr>
              <a:buFont typeface="Arial" panose="020B0604020202020204" pitchFamily="34" charset="0"/>
              <a:buChar char="•"/>
              <a:defRPr/>
            </a:pPr>
            <a:r>
              <a:rPr lang="en-US" dirty="0">
                <a:solidFill>
                  <a:schemeClr val="bg1"/>
                </a:solidFill>
                <a:latin typeface="Arial" panose="020B0604020202020204" pitchFamily="34" charset="0"/>
                <a:cs typeface="Arial" panose="020B0604020202020204" pitchFamily="34" charset="0"/>
              </a:rPr>
              <a:t>Aids in analysis of issues/defects.</a:t>
            </a:r>
          </a:p>
          <a:p>
            <a:pPr marL="228600" lvl="1" indent="-228600">
              <a:lnSpc>
                <a:spcPct val="150000"/>
              </a:lnSpc>
              <a:spcBef>
                <a:spcPct val="20000"/>
              </a:spcBef>
              <a:buClr>
                <a:schemeClr val="tx1"/>
              </a:buClr>
              <a:buFont typeface="Arial" panose="020B0604020202020204" pitchFamily="34" charset="0"/>
              <a:buChar char="•"/>
              <a:defRPr/>
            </a:pPr>
            <a:r>
              <a:rPr lang="en-US" dirty="0">
                <a:solidFill>
                  <a:schemeClr val="bg1"/>
                </a:solidFill>
                <a:latin typeface="Arial" panose="020B0604020202020204" pitchFamily="34" charset="0"/>
                <a:cs typeface="Arial" panose="020B0604020202020204" pitchFamily="34" charset="0"/>
              </a:rPr>
              <a:t>Ensures the adherence to processes and standards.</a:t>
            </a:r>
          </a:p>
          <a:p>
            <a:pPr marL="228600" lvl="1" indent="-228600">
              <a:lnSpc>
                <a:spcPct val="150000"/>
              </a:lnSpc>
              <a:spcBef>
                <a:spcPct val="20000"/>
              </a:spcBef>
              <a:buClr>
                <a:schemeClr val="tx1"/>
              </a:buClr>
              <a:buFont typeface="Arial" panose="020B0604020202020204" pitchFamily="34" charset="0"/>
              <a:buChar char="•"/>
              <a:defRPr/>
            </a:pPr>
            <a:r>
              <a:rPr lang="en-US" dirty="0">
                <a:solidFill>
                  <a:schemeClr val="bg1"/>
                </a:solidFill>
                <a:latin typeface="Arial" panose="020B0604020202020204" pitchFamily="34" charset="0"/>
                <a:cs typeface="Arial" panose="020B0604020202020204" pitchFamily="34" charset="0"/>
              </a:rPr>
              <a:t>Aids in Project Management.</a:t>
            </a:r>
          </a:p>
        </p:txBody>
      </p:sp>
      <p:sp>
        <p:nvSpPr>
          <p:cNvPr id="5" name="Title 4"/>
          <p:cNvSpPr>
            <a:spLocks noGrp="1"/>
          </p:cNvSpPr>
          <p:nvPr>
            <p:ph type="title"/>
          </p:nvPr>
        </p:nvSpPr>
        <p:spPr/>
        <p:txBody>
          <a:bodyPr/>
          <a:lstStyle/>
          <a:p>
            <a:r>
              <a:rPr lang="en-US" dirty="0"/>
              <a:t>Deliverables</a:t>
            </a:r>
          </a:p>
        </p:txBody>
      </p:sp>
    </p:spTree>
    <p:extLst>
      <p:ext uri="{BB962C8B-B14F-4D97-AF65-F5344CB8AC3E}">
        <p14:creationId xmlns:p14="http://schemas.microsoft.com/office/powerpoint/2010/main" val="408068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379251" y="1239414"/>
            <a:ext cx="7754126" cy="680479"/>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400"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292768" y="4419600"/>
            <a:ext cx="8546432" cy="1557349"/>
          </a:xfrm>
          <a:prstGeom prst="rect">
            <a:avLst/>
          </a:prstGeom>
        </p:spPr>
        <p:txBody>
          <a:bodyPr wrap="square">
            <a:spAutoFit/>
          </a:bodyPr>
          <a:lstStyle/>
          <a:p>
            <a:pPr marL="0" lvl="1">
              <a:spcBef>
                <a:spcPct val="20000"/>
              </a:spcBef>
              <a:buClr>
                <a:schemeClr val="tx1"/>
              </a:buClr>
              <a:defRPr/>
            </a:pPr>
            <a:r>
              <a:rPr lang="en-US" altLang="en-US" sz="1700" b="1" dirty="0">
                <a:solidFill>
                  <a:schemeClr val="bg1"/>
                </a:solidFill>
                <a:latin typeface="Arial" panose="020B0604020202020204" pitchFamily="34" charset="0"/>
                <a:cs typeface="Arial" panose="020B0604020202020204" pitchFamily="34" charset="0"/>
              </a:rPr>
              <a:t>Note: </a:t>
            </a:r>
          </a:p>
          <a:p>
            <a:pPr marL="285750" lvl="1" indent="-285750">
              <a:spcBef>
                <a:spcPct val="20000"/>
              </a:spcBef>
              <a:buClr>
                <a:schemeClr val="tx1"/>
              </a:buClr>
              <a:buFont typeface="Arial" panose="020B0604020202020204" pitchFamily="34" charset="0"/>
              <a:buChar char="•"/>
              <a:defRPr/>
            </a:pPr>
            <a:r>
              <a:rPr lang="en-US" altLang="en-US" sz="1700" dirty="0">
                <a:solidFill>
                  <a:schemeClr val="bg1"/>
                </a:solidFill>
                <a:latin typeface="Arial" panose="020B0604020202020204" pitchFamily="34" charset="0"/>
                <a:cs typeface="Arial" panose="020B0604020202020204" pitchFamily="34" charset="0"/>
              </a:rPr>
              <a:t>All the above deliverables  are created by the Detailed Designer. </a:t>
            </a:r>
          </a:p>
          <a:p>
            <a:pPr marL="285750" lvl="1" indent="-285750">
              <a:spcBef>
                <a:spcPct val="20000"/>
              </a:spcBef>
              <a:buClr>
                <a:schemeClr val="tx1"/>
              </a:buClr>
              <a:buFont typeface="Arial" panose="020B0604020202020204" pitchFamily="34" charset="0"/>
              <a:buChar char="•"/>
              <a:defRPr/>
            </a:pPr>
            <a:r>
              <a:rPr lang="en-US" altLang="en-US" sz="1700" dirty="0">
                <a:solidFill>
                  <a:schemeClr val="bg1"/>
                </a:solidFill>
                <a:latin typeface="Arial" panose="020B0604020202020204" pitchFamily="34" charset="0"/>
                <a:cs typeface="Arial" panose="020B0604020202020204" pitchFamily="34" charset="0"/>
              </a:rPr>
              <a:t>These documents contain the expected result with valid test data. </a:t>
            </a:r>
          </a:p>
          <a:p>
            <a:pPr marL="285750" lvl="1" indent="-285750">
              <a:spcBef>
                <a:spcPct val="20000"/>
              </a:spcBef>
              <a:buClr>
                <a:schemeClr val="tx1"/>
              </a:buClr>
              <a:buFont typeface="Arial" panose="020B0604020202020204" pitchFamily="34" charset="0"/>
              <a:buChar char="•"/>
              <a:defRPr/>
            </a:pPr>
            <a:r>
              <a:rPr lang="en-US" altLang="en-US" sz="1700" dirty="0">
                <a:solidFill>
                  <a:schemeClr val="bg1"/>
                </a:solidFill>
                <a:latin typeface="Arial" panose="020B0604020202020204" pitchFamily="34" charset="0"/>
                <a:cs typeface="Arial" panose="020B0604020202020204" pitchFamily="34" charset="0"/>
              </a:rPr>
              <a:t>While executing the test script, it compares the actual result with the documented data and provides necessary comments.</a:t>
            </a:r>
          </a:p>
        </p:txBody>
      </p:sp>
      <p:sp>
        <p:nvSpPr>
          <p:cNvPr id="5" name="Title 4"/>
          <p:cNvSpPr>
            <a:spLocks noGrp="1"/>
          </p:cNvSpPr>
          <p:nvPr>
            <p:ph type="title"/>
          </p:nvPr>
        </p:nvSpPr>
        <p:spPr/>
        <p:txBody>
          <a:bodyPr/>
          <a:lstStyle/>
          <a:p>
            <a:r>
              <a:rPr lang="en-US" dirty="0"/>
              <a:t>Deliverables </a:t>
            </a:r>
            <a:r>
              <a:rPr lang="en-US" sz="2400" dirty="0"/>
              <a:t>(Continued)</a:t>
            </a:r>
            <a:endParaRPr lang="en-US" dirty="0"/>
          </a:p>
        </p:txBody>
      </p:sp>
      <p:grpSp>
        <p:nvGrpSpPr>
          <p:cNvPr id="7" name="Group 6"/>
          <p:cNvGrpSpPr/>
          <p:nvPr/>
        </p:nvGrpSpPr>
        <p:grpSpPr>
          <a:xfrm>
            <a:off x="709139" y="1542460"/>
            <a:ext cx="433576" cy="318431"/>
            <a:chOff x="5971085" y="4839101"/>
            <a:chExt cx="433576" cy="318431"/>
          </a:xfrm>
        </p:grpSpPr>
        <p:sp>
          <p:nvSpPr>
            <p:cNvPr id="9" name="Rectangle 8"/>
            <p:cNvSpPr/>
            <p:nvPr/>
          </p:nvSpPr>
          <p:spPr>
            <a:xfrm>
              <a:off x="6112081" y="4932659"/>
              <a:ext cx="195682" cy="224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0" name="Picture 9"/>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rot="695733">
              <a:off x="5971085" y="4839101"/>
              <a:ext cx="433576" cy="317501"/>
            </a:xfrm>
            <a:prstGeom prst="rect">
              <a:avLst/>
            </a:prstGeom>
            <a:ln>
              <a:noFill/>
            </a:ln>
          </p:spPr>
        </p:pic>
      </p:grpSp>
      <p:sp>
        <p:nvSpPr>
          <p:cNvPr id="6" name="Rectangle 5"/>
          <p:cNvSpPr/>
          <p:nvPr/>
        </p:nvSpPr>
        <p:spPr>
          <a:xfrm>
            <a:off x="228600" y="1143000"/>
            <a:ext cx="8534400" cy="369332"/>
          </a:xfrm>
          <a:prstGeom prst="rect">
            <a:avLst/>
          </a:prstGeom>
        </p:spPr>
        <p:txBody>
          <a:bodyPr wrap="square">
            <a:spAutoFit/>
          </a:bodyPr>
          <a:lstStyle/>
          <a:p>
            <a:pPr>
              <a:spcBef>
                <a:spcPct val="20000"/>
              </a:spcBef>
              <a:buClr>
                <a:schemeClr val="tx1"/>
              </a:buClr>
              <a:defRPr/>
            </a:pPr>
            <a:r>
              <a:rPr lang="en-AU" dirty="0">
                <a:solidFill>
                  <a:schemeClr val="bg1"/>
                </a:solidFill>
                <a:latin typeface="Arial" panose="020B0604020202020204" pitchFamily="34" charset="0"/>
                <a:cs typeface="Arial" panose="020B0604020202020204" pitchFamily="34" charset="0"/>
              </a:rPr>
              <a:t>Following are the deliverables of unit testing:</a:t>
            </a:r>
          </a:p>
        </p:txBody>
      </p:sp>
      <p:grpSp>
        <p:nvGrpSpPr>
          <p:cNvPr id="13" name="Group 12"/>
          <p:cNvGrpSpPr/>
          <p:nvPr/>
        </p:nvGrpSpPr>
        <p:grpSpPr>
          <a:xfrm>
            <a:off x="709139" y="2043769"/>
            <a:ext cx="433576" cy="318431"/>
            <a:chOff x="5971085" y="4839101"/>
            <a:chExt cx="433576" cy="318431"/>
          </a:xfrm>
        </p:grpSpPr>
        <p:sp>
          <p:nvSpPr>
            <p:cNvPr id="14" name="Rectangle 13"/>
            <p:cNvSpPr/>
            <p:nvPr/>
          </p:nvSpPr>
          <p:spPr>
            <a:xfrm>
              <a:off x="6112081" y="4932659"/>
              <a:ext cx="195682" cy="224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16" name="Picture 15"/>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rot="695733">
              <a:off x="5971085" y="4839101"/>
              <a:ext cx="433576" cy="317501"/>
            </a:xfrm>
            <a:prstGeom prst="rect">
              <a:avLst/>
            </a:prstGeom>
            <a:ln>
              <a:noFill/>
            </a:ln>
          </p:spPr>
        </p:pic>
      </p:grpSp>
      <p:sp>
        <p:nvSpPr>
          <p:cNvPr id="12" name="Rectangle 11"/>
          <p:cNvSpPr/>
          <p:nvPr/>
        </p:nvSpPr>
        <p:spPr>
          <a:xfrm>
            <a:off x="1334965" y="1566446"/>
            <a:ext cx="3880010" cy="338554"/>
          </a:xfrm>
          <a:prstGeom prst="rect">
            <a:avLst/>
          </a:prstGeom>
          <a:ln>
            <a:solidFill>
              <a:schemeClr val="accent4">
                <a:lumMod val="75000"/>
              </a:schemeClr>
            </a:solidFill>
          </a:ln>
        </p:spPr>
        <p:txBody>
          <a:bodyPr wrap="square">
            <a:spAutoFit/>
          </a:bodyPr>
          <a:lstStyle/>
          <a:p>
            <a:pPr marL="0" lvl="1">
              <a:spcBef>
                <a:spcPct val="20000"/>
              </a:spcBef>
              <a:buClr>
                <a:schemeClr val="tx1"/>
              </a:buClr>
              <a:defRPr/>
            </a:pPr>
            <a:r>
              <a:rPr lang="en-US" altLang="en-US" sz="1600" dirty="0">
                <a:solidFill>
                  <a:schemeClr val="bg1"/>
                </a:solidFill>
                <a:latin typeface="Arial" panose="020B0604020202020204" pitchFamily="34" charset="0"/>
                <a:cs typeface="Arial" panose="020B0604020202020204" pitchFamily="34" charset="0"/>
              </a:rPr>
              <a:t>Test Conditions and Expected Results</a:t>
            </a:r>
          </a:p>
        </p:txBody>
      </p:sp>
      <p:grpSp>
        <p:nvGrpSpPr>
          <p:cNvPr id="18" name="Group 17"/>
          <p:cNvGrpSpPr/>
          <p:nvPr/>
        </p:nvGrpSpPr>
        <p:grpSpPr>
          <a:xfrm>
            <a:off x="709139" y="2577169"/>
            <a:ext cx="433576" cy="318431"/>
            <a:chOff x="5971085" y="4839101"/>
            <a:chExt cx="433576" cy="318431"/>
          </a:xfrm>
        </p:grpSpPr>
        <p:sp>
          <p:nvSpPr>
            <p:cNvPr id="19" name="Rectangle 18"/>
            <p:cNvSpPr/>
            <p:nvPr/>
          </p:nvSpPr>
          <p:spPr>
            <a:xfrm>
              <a:off x="6112081" y="4932659"/>
              <a:ext cx="195682" cy="224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20" name="Picture 19"/>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rot="695733">
              <a:off x="5971085" y="4839101"/>
              <a:ext cx="433576" cy="317501"/>
            </a:xfrm>
            <a:prstGeom prst="rect">
              <a:avLst/>
            </a:prstGeom>
            <a:ln>
              <a:noFill/>
            </a:ln>
          </p:spPr>
        </p:pic>
      </p:grpSp>
      <p:grpSp>
        <p:nvGrpSpPr>
          <p:cNvPr id="21" name="Group 20"/>
          <p:cNvGrpSpPr/>
          <p:nvPr/>
        </p:nvGrpSpPr>
        <p:grpSpPr>
          <a:xfrm>
            <a:off x="709139" y="3054878"/>
            <a:ext cx="433576" cy="318431"/>
            <a:chOff x="5971085" y="4839101"/>
            <a:chExt cx="433576" cy="318431"/>
          </a:xfrm>
        </p:grpSpPr>
        <p:sp>
          <p:nvSpPr>
            <p:cNvPr id="22" name="Rectangle 21"/>
            <p:cNvSpPr/>
            <p:nvPr/>
          </p:nvSpPr>
          <p:spPr>
            <a:xfrm>
              <a:off x="6112081" y="4932659"/>
              <a:ext cx="195682" cy="224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23" name="Picture 22"/>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rot="695733">
              <a:off x="5971085" y="4839101"/>
              <a:ext cx="433576" cy="317501"/>
            </a:xfrm>
            <a:prstGeom prst="rect">
              <a:avLst/>
            </a:prstGeom>
            <a:ln>
              <a:noFill/>
            </a:ln>
          </p:spPr>
        </p:pic>
      </p:grpSp>
      <p:grpSp>
        <p:nvGrpSpPr>
          <p:cNvPr id="24" name="Group 23"/>
          <p:cNvGrpSpPr/>
          <p:nvPr/>
        </p:nvGrpSpPr>
        <p:grpSpPr>
          <a:xfrm>
            <a:off x="709139" y="3588278"/>
            <a:ext cx="433576" cy="318431"/>
            <a:chOff x="5971085" y="4839101"/>
            <a:chExt cx="433576" cy="318431"/>
          </a:xfrm>
        </p:grpSpPr>
        <p:sp>
          <p:nvSpPr>
            <p:cNvPr id="25" name="Rectangle 24"/>
            <p:cNvSpPr/>
            <p:nvPr/>
          </p:nvSpPr>
          <p:spPr>
            <a:xfrm>
              <a:off x="6112081" y="4932659"/>
              <a:ext cx="195682" cy="224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pic>
          <p:nvPicPr>
            <p:cNvPr id="26" name="Picture 25"/>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rot="695733">
              <a:off x="5971085" y="4839101"/>
              <a:ext cx="433576" cy="317501"/>
            </a:xfrm>
            <a:prstGeom prst="rect">
              <a:avLst/>
            </a:prstGeom>
            <a:ln>
              <a:noFill/>
            </a:ln>
          </p:spPr>
        </p:pic>
      </p:grpSp>
      <p:sp>
        <p:nvSpPr>
          <p:cNvPr id="27" name="Rectangle 26"/>
          <p:cNvSpPr/>
          <p:nvPr/>
        </p:nvSpPr>
        <p:spPr>
          <a:xfrm>
            <a:off x="1334965" y="2099846"/>
            <a:ext cx="3880010" cy="338554"/>
          </a:xfrm>
          <a:prstGeom prst="rect">
            <a:avLst/>
          </a:prstGeom>
          <a:ln>
            <a:solidFill>
              <a:schemeClr val="accent4">
                <a:lumMod val="75000"/>
              </a:schemeClr>
            </a:solidFill>
          </a:ln>
        </p:spPr>
        <p:txBody>
          <a:bodyPr wrap="square">
            <a:spAutoFit/>
          </a:bodyPr>
          <a:lstStyle/>
          <a:p>
            <a:pPr marL="0" lvl="1">
              <a:spcBef>
                <a:spcPct val="20000"/>
              </a:spcBef>
              <a:buClr>
                <a:schemeClr val="tx1"/>
              </a:buClr>
              <a:defRPr/>
            </a:pPr>
            <a:r>
              <a:rPr lang="en-US" altLang="en-US" sz="1600" dirty="0">
                <a:solidFill>
                  <a:schemeClr val="bg1"/>
                </a:solidFill>
                <a:latin typeface="Arial" panose="020B0604020202020204" pitchFamily="34" charset="0"/>
                <a:cs typeface="Arial" panose="020B0604020202020204" pitchFamily="34" charset="0"/>
              </a:rPr>
              <a:t>Test Cycle Control Sheet</a:t>
            </a:r>
          </a:p>
        </p:txBody>
      </p:sp>
      <p:sp>
        <p:nvSpPr>
          <p:cNvPr id="28" name="Rectangle 27"/>
          <p:cNvSpPr/>
          <p:nvPr/>
        </p:nvSpPr>
        <p:spPr>
          <a:xfrm>
            <a:off x="1334535" y="2600110"/>
            <a:ext cx="3880871" cy="338555"/>
          </a:xfrm>
          <a:prstGeom prst="rect">
            <a:avLst/>
          </a:prstGeom>
          <a:ln>
            <a:solidFill>
              <a:schemeClr val="accent4">
                <a:lumMod val="75000"/>
              </a:schemeClr>
            </a:solidFill>
          </a:ln>
        </p:spPr>
        <p:txBody>
          <a:bodyPr wrap="square">
            <a:spAutoFit/>
          </a:bodyPr>
          <a:lstStyle/>
          <a:p>
            <a:pPr marL="0" lvl="1">
              <a:spcBef>
                <a:spcPct val="20000"/>
              </a:spcBef>
              <a:buClr>
                <a:schemeClr val="tx1"/>
              </a:buClr>
              <a:defRPr/>
            </a:pPr>
            <a:r>
              <a:rPr lang="en-US" altLang="en-US" sz="1600" dirty="0">
                <a:solidFill>
                  <a:schemeClr val="bg1"/>
                </a:solidFill>
                <a:latin typeface="Arial" panose="020B0604020202020204" pitchFamily="34" charset="0"/>
                <a:cs typeface="Arial" panose="020B0604020202020204" pitchFamily="34" charset="0"/>
              </a:rPr>
              <a:t>Test Data</a:t>
            </a:r>
          </a:p>
        </p:txBody>
      </p:sp>
      <p:sp>
        <p:nvSpPr>
          <p:cNvPr id="29" name="Rectangle 28"/>
          <p:cNvSpPr/>
          <p:nvPr/>
        </p:nvSpPr>
        <p:spPr>
          <a:xfrm>
            <a:off x="1334535" y="3112163"/>
            <a:ext cx="3880871" cy="338554"/>
          </a:xfrm>
          <a:prstGeom prst="rect">
            <a:avLst/>
          </a:prstGeom>
          <a:ln>
            <a:solidFill>
              <a:schemeClr val="accent4">
                <a:lumMod val="75000"/>
              </a:schemeClr>
            </a:solidFill>
          </a:ln>
        </p:spPr>
        <p:txBody>
          <a:bodyPr wrap="none">
            <a:spAutoFit/>
          </a:bodyPr>
          <a:lstStyle/>
          <a:p>
            <a:pPr marL="0" lvl="1">
              <a:spcBef>
                <a:spcPct val="20000"/>
              </a:spcBef>
              <a:buClr>
                <a:schemeClr val="tx1"/>
              </a:buClr>
              <a:defRPr/>
            </a:pPr>
            <a:r>
              <a:rPr lang="en-US" altLang="en-US" sz="1600" dirty="0">
                <a:solidFill>
                  <a:schemeClr val="bg1"/>
                </a:solidFill>
                <a:latin typeface="Arial" panose="020B0604020202020204" pitchFamily="34" charset="0"/>
                <a:cs typeface="Arial" panose="020B0604020202020204" pitchFamily="34" charset="0"/>
              </a:rPr>
              <a:t>Test Drivers/Media Programs Document</a:t>
            </a:r>
          </a:p>
        </p:txBody>
      </p:sp>
      <p:sp>
        <p:nvSpPr>
          <p:cNvPr id="30" name="Rectangle 29"/>
          <p:cNvSpPr/>
          <p:nvPr/>
        </p:nvSpPr>
        <p:spPr>
          <a:xfrm>
            <a:off x="1334535" y="3649221"/>
            <a:ext cx="3880871" cy="338554"/>
          </a:xfrm>
          <a:prstGeom prst="rect">
            <a:avLst/>
          </a:prstGeom>
          <a:ln>
            <a:solidFill>
              <a:schemeClr val="accent4">
                <a:lumMod val="75000"/>
              </a:schemeClr>
            </a:solidFill>
          </a:ln>
        </p:spPr>
        <p:txBody>
          <a:bodyPr wrap="square">
            <a:spAutoFit/>
          </a:bodyPr>
          <a:lstStyle/>
          <a:p>
            <a:pPr marL="0" lvl="1">
              <a:spcBef>
                <a:spcPct val="20000"/>
              </a:spcBef>
              <a:buClr>
                <a:schemeClr val="tx1"/>
              </a:buClr>
              <a:defRPr/>
            </a:pPr>
            <a:r>
              <a:rPr lang="en-US" altLang="en-US" sz="1600" dirty="0">
                <a:solidFill>
                  <a:schemeClr val="bg1"/>
                </a:solidFill>
                <a:latin typeface="Arial" panose="020B0604020202020204" pitchFamily="34" charset="0"/>
                <a:cs typeface="Arial" panose="020B0604020202020204" pitchFamily="34" charset="0"/>
              </a:rPr>
              <a:t>Test Environment Document</a:t>
            </a:r>
          </a:p>
        </p:txBody>
      </p:sp>
    </p:spTree>
    <p:extLst>
      <p:ext uri="{BB962C8B-B14F-4D97-AF65-F5344CB8AC3E}">
        <p14:creationId xmlns:p14="http://schemas.microsoft.com/office/powerpoint/2010/main" val="2920524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379251" y="1239414"/>
            <a:ext cx="7754126" cy="680479"/>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400" dirty="0">
              <a:solidFill>
                <a:schemeClr val="bg1"/>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586869825"/>
              </p:ext>
            </p:extLst>
          </p:nvPr>
        </p:nvGraphicFramePr>
        <p:xfrm>
          <a:off x="139926" y="4370340"/>
          <a:ext cx="8894893" cy="1977000"/>
        </p:xfrm>
        <a:graphic>
          <a:graphicData uri="http://schemas.openxmlformats.org/drawingml/2006/table">
            <a:tbl>
              <a:tblPr>
                <a:tableStyleId>{5C22544A-7EE6-4342-B048-85BDC9FD1C3A}</a:tableStyleId>
              </a:tblPr>
              <a:tblGrid>
                <a:gridCol w="879169">
                  <a:extLst>
                    <a:ext uri="{9D8B030D-6E8A-4147-A177-3AD203B41FA5}">
                      <a16:colId xmlns:a16="http://schemas.microsoft.com/office/drawing/2014/main" val="20000"/>
                    </a:ext>
                  </a:extLst>
                </a:gridCol>
                <a:gridCol w="905238">
                  <a:extLst>
                    <a:ext uri="{9D8B030D-6E8A-4147-A177-3AD203B41FA5}">
                      <a16:colId xmlns:a16="http://schemas.microsoft.com/office/drawing/2014/main" val="20001"/>
                    </a:ext>
                  </a:extLst>
                </a:gridCol>
                <a:gridCol w="1854978">
                  <a:extLst>
                    <a:ext uri="{9D8B030D-6E8A-4147-A177-3AD203B41FA5}">
                      <a16:colId xmlns:a16="http://schemas.microsoft.com/office/drawing/2014/main" val="20002"/>
                    </a:ext>
                  </a:extLst>
                </a:gridCol>
                <a:gridCol w="1421477">
                  <a:extLst>
                    <a:ext uri="{9D8B030D-6E8A-4147-A177-3AD203B41FA5}">
                      <a16:colId xmlns:a16="http://schemas.microsoft.com/office/drawing/2014/main" val="20003"/>
                    </a:ext>
                  </a:extLst>
                </a:gridCol>
                <a:gridCol w="1554853">
                  <a:extLst>
                    <a:ext uri="{9D8B030D-6E8A-4147-A177-3AD203B41FA5}">
                      <a16:colId xmlns:a16="http://schemas.microsoft.com/office/drawing/2014/main" val="20004"/>
                    </a:ext>
                  </a:extLst>
                </a:gridCol>
                <a:gridCol w="1395961">
                  <a:extLst>
                    <a:ext uri="{9D8B030D-6E8A-4147-A177-3AD203B41FA5}">
                      <a16:colId xmlns:a16="http://schemas.microsoft.com/office/drawing/2014/main" val="20005"/>
                    </a:ext>
                  </a:extLst>
                </a:gridCol>
                <a:gridCol w="374346">
                  <a:extLst>
                    <a:ext uri="{9D8B030D-6E8A-4147-A177-3AD203B41FA5}">
                      <a16:colId xmlns:a16="http://schemas.microsoft.com/office/drawing/2014/main" val="20006"/>
                    </a:ext>
                  </a:extLst>
                </a:gridCol>
                <a:gridCol w="508871">
                  <a:extLst>
                    <a:ext uri="{9D8B030D-6E8A-4147-A177-3AD203B41FA5}">
                      <a16:colId xmlns:a16="http://schemas.microsoft.com/office/drawing/2014/main" val="20007"/>
                    </a:ext>
                  </a:extLst>
                </a:gridCol>
              </a:tblGrid>
              <a:tr h="162586">
                <a:tc rowSpan="2">
                  <a:txBody>
                    <a:bodyPr/>
                    <a:lstStyle/>
                    <a:p>
                      <a:pPr algn="l" rtl="0" fontAlgn="ctr"/>
                      <a:r>
                        <a:rPr lang="en-US" sz="1050" u="none" strike="noStrike" dirty="0">
                          <a:effectLst/>
                        </a:rPr>
                        <a:t>Test Case ID</a:t>
                      </a:r>
                      <a:endParaRPr lang="en-US" sz="1050" b="1" i="0" u="none" strike="noStrike" dirty="0">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50" u="none" strike="noStrike" dirty="0">
                          <a:effectLst/>
                        </a:rPr>
                        <a:t>Test Case Name</a:t>
                      </a:r>
                      <a:endParaRPr lang="en-US" sz="1050" b="1" i="0" u="none" strike="noStrike" dirty="0">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50" u="none" strike="noStrike" dirty="0">
                          <a:effectLst/>
                        </a:rPr>
                        <a:t>Description</a:t>
                      </a:r>
                      <a:endParaRPr lang="en-US" sz="1050" b="1" i="0" u="none" strike="noStrike" dirty="0">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50" u="none" strike="noStrike" dirty="0">
                          <a:effectLst/>
                        </a:rPr>
                        <a:t>Expected Result</a:t>
                      </a:r>
                      <a:endParaRPr lang="en-US" sz="1050" b="1" i="0" u="none" strike="noStrike" dirty="0">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50" u="none" strike="noStrike" dirty="0">
                          <a:effectLst/>
                        </a:rPr>
                        <a:t>Input Data</a:t>
                      </a:r>
                      <a:endParaRPr lang="en-US" sz="1050" b="1" i="0" u="none" strike="noStrike" dirty="0">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50" u="none" strike="noStrike" dirty="0">
                          <a:effectLst/>
                        </a:rPr>
                        <a:t>Actual Result</a:t>
                      </a:r>
                      <a:endParaRPr lang="en-US" sz="1050" b="1" i="0" u="none" strike="noStrike" dirty="0">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Pass/</a:t>
                      </a:r>
                      <a:endParaRPr lang="en-US" sz="1050" b="1"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50" u="none" strike="noStrike">
                          <a:effectLst/>
                        </a:rPr>
                        <a:t>Comments</a:t>
                      </a:r>
                      <a:endParaRPr lang="en-US" sz="1050" b="1"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258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rtl="0" fontAlgn="ctr"/>
                      <a:r>
                        <a:rPr lang="en-US" sz="1050" u="none" strike="noStrike" dirty="0">
                          <a:effectLst/>
                        </a:rPr>
                        <a:t>Fail</a:t>
                      </a:r>
                      <a:endParaRPr lang="en-US" sz="1050" b="1" i="0" u="none" strike="noStrike" dirty="0">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1"/>
                  </a:ext>
                </a:extLst>
              </a:tr>
              <a:tr h="162586">
                <a:tc rowSpan="2">
                  <a:txBody>
                    <a:bodyPr/>
                    <a:lstStyle/>
                    <a:p>
                      <a:pPr algn="l" rtl="0" fontAlgn="ctr"/>
                      <a:r>
                        <a:rPr lang="en-US" sz="1050" u="none" strike="noStrike">
                          <a:effectLst/>
                        </a:rPr>
                        <a:t>TC 1.0</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50" u="none" strike="noStrike">
                          <a:effectLst/>
                        </a:rPr>
                        <a:t>Login</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Type the following URL:</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50" u="none" strike="noStrike">
                          <a:effectLst/>
                        </a:rPr>
                        <a:t>Login page is displayed</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00" u="sng" strike="noStrike">
                          <a:effectLst/>
                          <a:hlinkClick r:id="rId2"/>
                        </a:rPr>
                        <a:t>https://email.accenture.com</a:t>
                      </a:r>
                      <a:endParaRPr lang="en-US" sz="1000" b="0" i="0" u="sng" strike="noStrike">
                        <a:solidFill>
                          <a:srgbClr val="0563C1"/>
                        </a:solidFill>
                        <a:effectLst/>
                        <a:latin typeface="Calibri" panose="020F0502020204030204" pitchFamily="34"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50" u="none" strike="noStrike">
                          <a:effectLst/>
                        </a:rPr>
                        <a:t>Login page was displayed</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50" u="none" strike="noStrike">
                          <a:effectLst/>
                        </a:rPr>
                        <a:t>Pass</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r>
                        <a:rPr lang="en-US" sz="1050" u="none" strike="noStrike">
                          <a:effectLst/>
                        </a:rPr>
                        <a:t> </a:t>
                      </a:r>
                      <a:endParaRPr lang="en-US" sz="1050" b="0" i="0" u="none" strike="noStrike">
                        <a:solidFill>
                          <a:srgbClr val="000000"/>
                        </a:solidFill>
                        <a:effectLst/>
                        <a:latin typeface="Arial" panose="020B0604020202020204" pitchFamily="34"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2586">
                <a:tc vMerge="1">
                  <a:txBody>
                    <a:bodyPr/>
                    <a:lstStyle/>
                    <a:p>
                      <a:endParaRPr lang="en-US"/>
                    </a:p>
                  </a:txBody>
                  <a:tcPr/>
                </a:tc>
                <a:tc vMerge="1">
                  <a:txBody>
                    <a:bodyPr/>
                    <a:lstStyle/>
                    <a:p>
                      <a:endParaRPr lang="en-US"/>
                    </a:p>
                  </a:txBody>
                  <a:tcPr/>
                </a:tc>
                <a:tc>
                  <a:txBody>
                    <a:bodyPr/>
                    <a:lstStyle/>
                    <a:p>
                      <a:pPr algn="l" rtl="0" fontAlgn="ctr"/>
                      <a:r>
                        <a:rPr lang="en-US" sz="1000" u="sng" strike="noStrike">
                          <a:effectLst/>
                          <a:hlinkClick r:id="rId2"/>
                        </a:rPr>
                        <a:t>https://email.accenture.com</a:t>
                      </a:r>
                      <a:endParaRPr lang="en-US" sz="1000" b="0" i="0" u="sng" strike="noStrike">
                        <a:solidFill>
                          <a:srgbClr val="0563C1"/>
                        </a:solidFill>
                        <a:effectLst/>
                        <a:latin typeface="Calibri" panose="020F0502020204030204" pitchFamily="34"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305042">
                <a:tc>
                  <a:txBody>
                    <a:bodyPr/>
                    <a:lstStyle/>
                    <a:p>
                      <a:pPr algn="l" rtl="0" fontAlgn="ctr"/>
                      <a:r>
                        <a:rPr lang="en-US" sz="1050" u="none" strike="noStrike">
                          <a:effectLst/>
                        </a:rPr>
                        <a:t>TC 2.0</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Username</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dirty="0">
                          <a:effectLst/>
                        </a:rPr>
                        <a:t>Check whether the username field is present</a:t>
                      </a:r>
                      <a:endParaRPr lang="en-US" sz="1050" b="0" i="0" u="none" strike="noStrike" dirty="0">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Username field is present</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dirty="0">
                          <a:effectLst/>
                        </a:rPr>
                        <a:t> </a:t>
                      </a:r>
                      <a:endParaRPr lang="en-US" sz="1050" b="0" i="0" u="none" strike="noStrike" dirty="0">
                        <a:solidFill>
                          <a:srgbClr val="000000"/>
                        </a:solidFill>
                        <a:effectLst/>
                        <a:latin typeface="Arial" panose="020B0604020202020204" pitchFamily="34"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Username field was present</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Pass</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 </a:t>
                      </a:r>
                      <a:endParaRPr lang="en-US" sz="1050" b="0" i="0" u="none" strike="noStrike">
                        <a:solidFill>
                          <a:srgbClr val="000000"/>
                        </a:solidFill>
                        <a:effectLst/>
                        <a:latin typeface="Arial" panose="020B0604020202020204" pitchFamily="34"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05042">
                <a:tc>
                  <a:txBody>
                    <a:bodyPr/>
                    <a:lstStyle/>
                    <a:p>
                      <a:pPr algn="l" rtl="0" fontAlgn="ctr"/>
                      <a:r>
                        <a:rPr lang="en-US" sz="1050" u="none" strike="noStrike">
                          <a:effectLst/>
                        </a:rPr>
                        <a:t>TC 2.1</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Username</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dirty="0">
                          <a:effectLst/>
                        </a:rPr>
                        <a:t>Input the Valid data</a:t>
                      </a:r>
                      <a:endParaRPr lang="en-US" sz="1050" b="0" i="0" u="none" strike="noStrike" dirty="0">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Username is displayed </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00" u="sng" strike="noStrike" dirty="0">
                          <a:effectLst/>
                          <a:hlinkClick r:id="rId3"/>
                        </a:rPr>
                        <a:t>rohit.r@accenture.com</a:t>
                      </a:r>
                      <a:endParaRPr lang="en-US" sz="1000" b="0" i="0" u="sng" strike="noStrike" dirty="0">
                        <a:solidFill>
                          <a:srgbClr val="0563C1"/>
                        </a:solidFill>
                        <a:effectLst/>
                        <a:latin typeface="Calibri" panose="020F0502020204030204" pitchFamily="34"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Username was displayed</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Pass</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u="none" strike="noStrike">
                          <a:effectLst/>
                        </a:rPr>
                        <a:t> </a:t>
                      </a:r>
                      <a:endParaRPr lang="en-US" sz="1600" b="0" i="0" u="none" strike="noStrike">
                        <a:solidFill>
                          <a:srgbClr val="000000"/>
                        </a:solidFill>
                        <a:effectLst/>
                        <a:latin typeface="Arial" panose="020B0604020202020204" pitchFamily="34" charset="0"/>
                      </a:endParaRPr>
                    </a:p>
                  </a:txBody>
                  <a:tcPr marL="7742" marR="7742" marT="77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7429">
                <a:tc>
                  <a:txBody>
                    <a:bodyPr/>
                    <a:lstStyle/>
                    <a:p>
                      <a:pPr algn="l" rtl="0" fontAlgn="ctr"/>
                      <a:r>
                        <a:rPr lang="en-US" sz="1050" u="none" strike="noStrike">
                          <a:effectLst/>
                        </a:rPr>
                        <a:t>TC 2.2</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Password</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Check whether the password field is present</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Password field is present</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dirty="0">
                          <a:effectLst/>
                        </a:rPr>
                        <a:t> </a:t>
                      </a:r>
                      <a:endParaRPr lang="en-US" sz="1050" b="0" i="0" u="none" strike="noStrike" dirty="0">
                        <a:solidFill>
                          <a:srgbClr val="000000"/>
                        </a:solidFill>
                        <a:effectLst/>
                        <a:latin typeface="Arial" panose="020B0604020202020204" pitchFamily="34"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Password field is present</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Pass</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 </a:t>
                      </a:r>
                      <a:endParaRPr lang="en-US" sz="1050" b="0" i="0" u="none" strike="noStrike">
                        <a:solidFill>
                          <a:srgbClr val="000000"/>
                        </a:solidFill>
                        <a:effectLst/>
                        <a:latin typeface="Arial" panose="020B0604020202020204" pitchFamily="34"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9687">
                <a:tc>
                  <a:txBody>
                    <a:bodyPr/>
                    <a:lstStyle/>
                    <a:p>
                      <a:pPr algn="l" rtl="0" fontAlgn="ctr"/>
                      <a:r>
                        <a:rPr lang="en-US" sz="1050" u="none" strike="noStrike">
                          <a:effectLst/>
                        </a:rPr>
                        <a:t>TC 2.3</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Password</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dirty="0">
                          <a:effectLst/>
                        </a:rPr>
                        <a:t>Input the Valid data</a:t>
                      </a:r>
                      <a:endParaRPr lang="en-US" sz="1050" b="0" i="0" u="none" strike="noStrike" dirty="0">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Password is displayed as ***** </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00" u="none" strike="noStrike">
                          <a:effectLst/>
                        </a:rPr>
                        <a:t>*****</a:t>
                      </a:r>
                      <a:endParaRPr lang="en-US" sz="1000" b="0" i="0" u="none" strike="noStrike">
                        <a:solidFill>
                          <a:srgbClr val="0563C1"/>
                        </a:solidFill>
                        <a:effectLst/>
                        <a:latin typeface="Calibri" panose="020F0502020204030204" pitchFamily="34"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Password is displayed as ***** </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050" u="none" strike="noStrike">
                          <a:effectLst/>
                        </a:rPr>
                        <a:t>Pass</a:t>
                      </a:r>
                      <a:endParaRPr lang="en-US" sz="1050" b="0" i="0" u="none" strike="noStrike">
                        <a:solidFill>
                          <a:srgbClr val="000000"/>
                        </a:solidFill>
                        <a:effectLst/>
                        <a:latin typeface="Times New Roman" panose="02020603050405020304" pitchFamily="18" charset="0"/>
                      </a:endParaRPr>
                    </a:p>
                  </a:txBody>
                  <a:tcPr marL="7742" marR="7742" marT="77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u="none" strike="noStrike" dirty="0">
                          <a:effectLst/>
                        </a:rPr>
                        <a:t> </a:t>
                      </a:r>
                      <a:endParaRPr lang="en-US" sz="1600" b="0" i="0" u="none" strike="noStrike" dirty="0">
                        <a:solidFill>
                          <a:srgbClr val="000000"/>
                        </a:solidFill>
                        <a:effectLst/>
                        <a:latin typeface="Arial" panose="020B0604020202020204" pitchFamily="34" charset="0"/>
                      </a:endParaRPr>
                    </a:p>
                  </a:txBody>
                  <a:tcPr marL="7742" marR="7742" marT="77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892822255"/>
              </p:ext>
            </p:extLst>
          </p:nvPr>
        </p:nvGraphicFramePr>
        <p:xfrm>
          <a:off x="96707" y="2811633"/>
          <a:ext cx="8894893" cy="659130"/>
        </p:xfrm>
        <a:graphic>
          <a:graphicData uri="http://schemas.openxmlformats.org/drawingml/2006/table">
            <a:tbl>
              <a:tblPr>
                <a:tableStyleId>{5C22544A-7EE6-4342-B048-85BDC9FD1C3A}</a:tableStyleId>
              </a:tblPr>
              <a:tblGrid>
                <a:gridCol w="1000534">
                  <a:extLst>
                    <a:ext uri="{9D8B030D-6E8A-4147-A177-3AD203B41FA5}">
                      <a16:colId xmlns:a16="http://schemas.microsoft.com/office/drawing/2014/main" val="20000"/>
                    </a:ext>
                  </a:extLst>
                </a:gridCol>
                <a:gridCol w="943684">
                  <a:extLst>
                    <a:ext uri="{9D8B030D-6E8A-4147-A177-3AD203B41FA5}">
                      <a16:colId xmlns:a16="http://schemas.microsoft.com/office/drawing/2014/main" val="20001"/>
                    </a:ext>
                  </a:extLst>
                </a:gridCol>
                <a:gridCol w="1334044">
                  <a:extLst>
                    <a:ext uri="{9D8B030D-6E8A-4147-A177-3AD203B41FA5}">
                      <a16:colId xmlns:a16="http://schemas.microsoft.com/office/drawing/2014/main" val="20002"/>
                    </a:ext>
                  </a:extLst>
                </a:gridCol>
                <a:gridCol w="1440162">
                  <a:extLst>
                    <a:ext uri="{9D8B030D-6E8A-4147-A177-3AD203B41FA5}">
                      <a16:colId xmlns:a16="http://schemas.microsoft.com/office/drawing/2014/main" val="20003"/>
                    </a:ext>
                  </a:extLst>
                </a:gridCol>
                <a:gridCol w="1307515">
                  <a:extLst>
                    <a:ext uri="{9D8B030D-6E8A-4147-A177-3AD203B41FA5}">
                      <a16:colId xmlns:a16="http://schemas.microsoft.com/office/drawing/2014/main" val="20004"/>
                    </a:ext>
                  </a:extLst>
                </a:gridCol>
                <a:gridCol w="1303726">
                  <a:extLst>
                    <a:ext uri="{9D8B030D-6E8A-4147-A177-3AD203B41FA5}">
                      <a16:colId xmlns:a16="http://schemas.microsoft.com/office/drawing/2014/main" val="20005"/>
                    </a:ext>
                  </a:extLst>
                </a:gridCol>
                <a:gridCol w="670812">
                  <a:extLst>
                    <a:ext uri="{9D8B030D-6E8A-4147-A177-3AD203B41FA5}">
                      <a16:colId xmlns:a16="http://schemas.microsoft.com/office/drawing/2014/main" val="20006"/>
                    </a:ext>
                  </a:extLst>
                </a:gridCol>
                <a:gridCol w="894416">
                  <a:extLst>
                    <a:ext uri="{9D8B030D-6E8A-4147-A177-3AD203B41FA5}">
                      <a16:colId xmlns:a16="http://schemas.microsoft.com/office/drawing/2014/main" val="20007"/>
                    </a:ext>
                  </a:extLst>
                </a:gridCol>
              </a:tblGrid>
              <a:tr h="200025">
                <a:tc>
                  <a:txBody>
                    <a:bodyPr/>
                    <a:lstStyle/>
                    <a:p>
                      <a:pPr algn="l" rtl="0" fontAlgn="ctr"/>
                      <a:r>
                        <a:rPr lang="en-US" sz="1400" u="none" strike="noStrike" dirty="0">
                          <a:effectLst/>
                        </a:rPr>
                        <a:t>Test Case ID</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dirty="0">
                          <a:effectLst/>
                        </a:rPr>
                        <a:t>Test Case Name</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dirty="0">
                          <a:effectLst/>
                        </a:rPr>
                        <a:t>Description</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dirty="0">
                          <a:effectLst/>
                        </a:rPr>
                        <a:t>Expected Result</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dirty="0">
                          <a:effectLst/>
                        </a:rPr>
                        <a:t>Input Data</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dirty="0">
                          <a:effectLst/>
                        </a:rPr>
                        <a:t>Actual Result</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a:effectLst/>
                        </a:rPr>
                        <a:t>Pass/Fail</a:t>
                      </a:r>
                      <a:endParaRPr lang="en-US" sz="14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a:effectLst/>
                        </a:rPr>
                        <a:t>Comments</a:t>
                      </a:r>
                      <a:endParaRPr lang="en-US" sz="14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00025">
                <a:tc>
                  <a:txBody>
                    <a:bodyPr/>
                    <a:lstStyle/>
                    <a:p>
                      <a:pPr algn="l" rtl="0" fontAlgn="ctr"/>
                      <a:r>
                        <a:rPr lang="en-US" sz="1400" u="none" strike="noStrike">
                          <a:effectLst/>
                        </a:rPr>
                        <a:t> </a:t>
                      </a:r>
                      <a:endParaRPr lang="en-US" sz="14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dirty="0">
                          <a:effectLst/>
                        </a:rPr>
                        <a:t> </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dirty="0">
                          <a:effectLst/>
                        </a:rPr>
                        <a:t> </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dirty="0">
                          <a:effectLst/>
                        </a:rPr>
                        <a:t> </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dirty="0">
                          <a:effectLst/>
                        </a:rPr>
                        <a:t> </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dirty="0">
                          <a:effectLst/>
                        </a:rPr>
                        <a:t> </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a:effectLst/>
                        </a:rPr>
                        <a:t> </a:t>
                      </a:r>
                      <a:endParaRPr lang="en-US" sz="1400" b="0" i="0" u="none" strike="noStrike">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1400" u="none" strike="noStrike" dirty="0">
                          <a:effectLst/>
                        </a:rPr>
                        <a:t> </a:t>
                      </a:r>
                      <a:endParaRPr lang="en-US" sz="14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Rectangle 11"/>
          <p:cNvSpPr/>
          <p:nvPr/>
        </p:nvSpPr>
        <p:spPr>
          <a:xfrm>
            <a:off x="139926" y="3640391"/>
            <a:ext cx="4553362" cy="369332"/>
          </a:xfrm>
          <a:prstGeom prst="rect">
            <a:avLst/>
          </a:prstGeom>
        </p:spPr>
        <p:txBody>
          <a:bodyPr wrap="none">
            <a:spAutoFit/>
          </a:bodyPr>
          <a:lstStyle/>
          <a:p>
            <a:r>
              <a:rPr lang="en-US" altLang="en-US" b="1" dirty="0">
                <a:solidFill>
                  <a:schemeClr val="bg1"/>
                </a:solidFill>
                <a:latin typeface="Arial" panose="020B0604020202020204" pitchFamily="34" charset="0"/>
                <a:cs typeface="Arial" panose="020B0604020202020204" pitchFamily="34" charset="0"/>
              </a:rPr>
              <a:t>Test Condition Expected Result (TCER) </a:t>
            </a:r>
            <a:endParaRPr lang="en-US" b="1" dirty="0">
              <a:solidFill>
                <a:schemeClr val="bg1"/>
              </a:solidFill>
              <a:latin typeface="Arial" panose="020B0604020202020204" pitchFamily="34" charset="0"/>
              <a:cs typeface="Arial" panose="020B0604020202020204" pitchFamily="34" charset="0"/>
            </a:endParaRPr>
          </a:p>
        </p:txBody>
      </p:sp>
      <p:sp>
        <p:nvSpPr>
          <p:cNvPr id="13" name="Rectangle 12"/>
          <p:cNvSpPr/>
          <p:nvPr/>
        </p:nvSpPr>
        <p:spPr>
          <a:xfrm>
            <a:off x="212308" y="1143000"/>
            <a:ext cx="1159292" cy="369332"/>
          </a:xfrm>
          <a:prstGeom prst="rect">
            <a:avLst/>
          </a:prstGeom>
        </p:spPr>
        <p:txBody>
          <a:bodyPr wrap="none">
            <a:spAutoFit/>
          </a:bodyPr>
          <a:lstStyle/>
          <a:p>
            <a:r>
              <a:rPr lang="en-US" altLang="en-US" b="1" dirty="0">
                <a:solidFill>
                  <a:schemeClr val="bg1"/>
                </a:solidFill>
                <a:latin typeface="Arial" panose="020B0604020202020204" pitchFamily="34" charset="0"/>
                <a:cs typeface="Arial" panose="020B0604020202020204" pitchFamily="34" charset="0"/>
              </a:rPr>
              <a:t>Scenario</a:t>
            </a:r>
            <a:endParaRPr lang="en-US" b="1"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236561" y="2404646"/>
            <a:ext cx="8755039" cy="338554"/>
          </a:xfrm>
          <a:prstGeom prst="rect">
            <a:avLst/>
          </a:prstGeom>
        </p:spPr>
        <p:txBody>
          <a:bodyPr wrap="square">
            <a:spAutoFit/>
          </a:bodyPr>
          <a:lstStyle/>
          <a:p>
            <a:pPr>
              <a:buFontTx/>
              <a:buNone/>
            </a:pPr>
            <a:r>
              <a:rPr lang="en-US" altLang="en-US" sz="1600" dirty="0">
                <a:solidFill>
                  <a:schemeClr val="bg1"/>
                </a:solidFill>
                <a:latin typeface="Arial" panose="020B0604020202020204" pitchFamily="34" charset="0"/>
                <a:cs typeface="Arial" panose="020B0604020202020204" pitchFamily="34" charset="0"/>
              </a:rPr>
              <a:t>The test case template that </a:t>
            </a:r>
            <a:r>
              <a:rPr lang="en-US" altLang="en-US" sz="1600" dirty="0" err="1">
                <a:solidFill>
                  <a:schemeClr val="bg1"/>
                </a:solidFill>
                <a:latin typeface="Arial" panose="020B0604020202020204" pitchFamily="34" charset="0"/>
                <a:cs typeface="Arial" panose="020B0604020202020204" pitchFamily="34" charset="0"/>
              </a:rPr>
              <a:t>Rohit</a:t>
            </a:r>
            <a:r>
              <a:rPr lang="en-US" altLang="en-US" sz="1600" dirty="0">
                <a:solidFill>
                  <a:schemeClr val="bg1"/>
                </a:solidFill>
                <a:latin typeface="Arial" panose="020B0604020202020204" pitchFamily="34" charset="0"/>
                <a:cs typeface="Arial" panose="020B0604020202020204" pitchFamily="34" charset="0"/>
              </a:rPr>
              <a:t> needs to use for the login page is:</a:t>
            </a:r>
          </a:p>
        </p:txBody>
      </p:sp>
      <p:sp>
        <p:nvSpPr>
          <p:cNvPr id="3" name="Title 2"/>
          <p:cNvSpPr>
            <a:spLocks noGrp="1"/>
          </p:cNvSpPr>
          <p:nvPr>
            <p:ph type="title"/>
          </p:nvPr>
        </p:nvSpPr>
        <p:spPr/>
        <p:txBody>
          <a:bodyPr/>
          <a:lstStyle/>
          <a:p>
            <a:r>
              <a:rPr lang="en-US" dirty="0"/>
              <a:t>Sample Test Case</a:t>
            </a:r>
          </a:p>
        </p:txBody>
      </p:sp>
      <p:sp>
        <p:nvSpPr>
          <p:cNvPr id="4" name="Rectangle 3"/>
          <p:cNvSpPr/>
          <p:nvPr/>
        </p:nvSpPr>
        <p:spPr>
          <a:xfrm>
            <a:off x="228600" y="1467503"/>
            <a:ext cx="8610600" cy="923330"/>
          </a:xfrm>
          <a:prstGeom prst="rect">
            <a:avLst/>
          </a:prstGeom>
          <a:solidFill>
            <a:schemeClr val="accent4">
              <a:lumMod val="40000"/>
              <a:lumOff val="60000"/>
            </a:schemeClr>
          </a:solidFill>
        </p:spPr>
        <p:txBody>
          <a:bodyPr wrap="square">
            <a:spAutoFit/>
          </a:bodyPr>
          <a:lstStyle/>
          <a:p>
            <a:pPr algn="just">
              <a:buFontTx/>
              <a:buNone/>
            </a:pPr>
            <a:r>
              <a:rPr lang="en-US" altLang="en-US" dirty="0" err="1">
                <a:solidFill>
                  <a:schemeClr val="bg1"/>
                </a:solidFill>
                <a:latin typeface="Arial" panose="020B0604020202020204" pitchFamily="34" charset="0"/>
                <a:cs typeface="Arial" panose="020B0604020202020204" pitchFamily="34" charset="0"/>
              </a:rPr>
              <a:t>Rohit</a:t>
            </a:r>
            <a:r>
              <a:rPr lang="en-US" altLang="en-US" dirty="0">
                <a:solidFill>
                  <a:schemeClr val="bg1"/>
                </a:solidFill>
                <a:latin typeface="Arial" panose="020B0604020202020204" pitchFamily="34" charset="0"/>
                <a:cs typeface="Arial" panose="020B0604020202020204" pitchFamily="34" charset="0"/>
              </a:rPr>
              <a:t> is working as a developer in Accenture Demo project. He has analyzed the requirements and developed a login page of the application. He is required to create a test case for the login page.</a:t>
            </a:r>
          </a:p>
        </p:txBody>
      </p:sp>
      <p:sp>
        <p:nvSpPr>
          <p:cNvPr id="16" name="Rectangle 15"/>
          <p:cNvSpPr/>
          <p:nvPr/>
        </p:nvSpPr>
        <p:spPr>
          <a:xfrm>
            <a:off x="236560" y="3971027"/>
            <a:ext cx="8755039" cy="338554"/>
          </a:xfrm>
          <a:prstGeom prst="rect">
            <a:avLst/>
          </a:prstGeom>
        </p:spPr>
        <p:txBody>
          <a:bodyPr wrap="square">
            <a:spAutoFit/>
          </a:bodyPr>
          <a:lstStyle/>
          <a:p>
            <a:pPr>
              <a:buFontTx/>
              <a:buNone/>
            </a:pPr>
            <a:r>
              <a:rPr lang="en-US" altLang="en-US" sz="1600" dirty="0">
                <a:solidFill>
                  <a:schemeClr val="bg1"/>
                </a:solidFill>
                <a:latin typeface="Arial" panose="020B0604020202020204" pitchFamily="34" charset="0"/>
                <a:cs typeface="Arial" panose="020B0604020202020204" pitchFamily="34" charset="0"/>
              </a:rPr>
              <a:t>Following table represents the test condition and expected result for the scenario:</a:t>
            </a:r>
          </a:p>
        </p:txBody>
      </p:sp>
    </p:spTree>
    <p:extLst>
      <p:ext uri="{BB962C8B-B14F-4D97-AF65-F5344CB8AC3E}">
        <p14:creationId xmlns:p14="http://schemas.microsoft.com/office/powerpoint/2010/main" val="1665973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585323"/>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Which technique is followed by the developer to perform unit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Static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Automated testing</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Red Box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White Box testing</a:t>
            </a:r>
            <a:endParaRPr lang="en-US" altLang="en-US" dirty="0">
              <a:solidFill>
                <a:schemeClr val="bg1"/>
              </a:solidFill>
              <a:latin typeface="Arial" panose="020B0604020202020204" pitchFamily="34" charset="0"/>
              <a:cs typeface="Arial" panose="020B0604020202020204" pitchFamily="34" charset="0"/>
            </a:endParaRPr>
          </a:p>
        </p:txBody>
      </p:sp>
      <p:sp>
        <p:nvSpPr>
          <p:cNvPr id="7" name="Rectangle 6">
            <a:hlinkClick r:id="rId3" action="ppaction://hlinksldjump"/>
          </p:cNvPr>
          <p:cNvSpPr/>
          <p:nvPr/>
        </p:nvSpPr>
        <p:spPr>
          <a:xfrm>
            <a:off x="579738" y="1676400"/>
            <a:ext cx="2849262" cy="453055"/>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hlinkClick r:id="rId3" action="ppaction://hlinksldjump"/>
          </p:cNvPr>
          <p:cNvSpPr/>
          <p:nvPr/>
        </p:nvSpPr>
        <p:spPr>
          <a:xfrm>
            <a:off x="579738" y="2229242"/>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hlinkClick r:id="rId3" action="ppaction://hlinksldjump"/>
          </p:cNvPr>
          <p:cNvSpPr/>
          <p:nvPr/>
        </p:nvSpPr>
        <p:spPr>
          <a:xfrm>
            <a:off x="579738" y="2819400"/>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hlinkClick r:id="rId4" action="ppaction://hlinksldjump"/>
          </p:cNvPr>
          <p:cNvSpPr/>
          <p:nvPr/>
        </p:nvSpPr>
        <p:spPr>
          <a:xfrm>
            <a:off x="579738" y="3372242"/>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2822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585323"/>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Which technique is followed by the developer to perform unit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Static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Automated testing</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Red Box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White Box testing</a:t>
            </a:r>
            <a:endParaRPr lang="en-US" altLang="en-US" dirty="0">
              <a:solidFill>
                <a:schemeClr val="bg1"/>
              </a:solidFill>
              <a:latin typeface="Arial" panose="020B0604020202020204" pitchFamily="34" charset="0"/>
              <a:cs typeface="Arial" panose="020B0604020202020204" pitchFamily="34" charset="0"/>
            </a:endParaRPr>
          </a:p>
        </p:txBody>
      </p:sp>
      <p:sp>
        <p:nvSpPr>
          <p:cNvPr id="15" name="Rectangle 14">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16" name="Picture 15"/>
          <p:cNvPicPr>
            <a:picLocks noChangeAspect="1"/>
          </p:cNvPicPr>
          <p:nvPr/>
        </p:nvPicPr>
        <p:blipFill>
          <a:blip r:embed="rId4">
            <a:duotone>
              <a:schemeClr val="accent6">
                <a:shade val="45000"/>
                <a:satMod val="135000"/>
              </a:schemeClr>
              <a:prstClr val="white"/>
            </a:duotone>
          </a:blip>
          <a:stretch>
            <a:fillRect/>
          </a:stretch>
        </p:blipFill>
        <p:spPr>
          <a:xfrm rot="695733">
            <a:off x="43663" y="3219558"/>
            <a:ext cx="670457" cy="502525"/>
          </a:xfrm>
          <a:prstGeom prst="rect">
            <a:avLst/>
          </a:prstGeom>
        </p:spPr>
      </p:pic>
      <p:sp>
        <p:nvSpPr>
          <p:cNvPr id="17" name="Rounded Rectangle 16"/>
          <p:cNvSpPr/>
          <p:nvPr/>
        </p:nvSpPr>
        <p:spPr>
          <a:xfrm>
            <a:off x="464024" y="4814485"/>
            <a:ext cx="7697337" cy="112229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solidFill>
                <a:latin typeface=" Arial"/>
              </a:rPr>
              <a:t>You are right! </a:t>
            </a:r>
          </a:p>
          <a:p>
            <a:pPr algn="ctr"/>
            <a:r>
              <a:rPr lang="en-US" dirty="0">
                <a:solidFill>
                  <a:schemeClr val="bg1"/>
                </a:solidFill>
                <a:latin typeface=" Arial"/>
              </a:rPr>
              <a:t>White Box testing is followed by the developer to perform unit testing. </a:t>
            </a:r>
          </a:p>
        </p:txBody>
      </p:sp>
    </p:spTree>
    <p:extLst>
      <p:ext uri="{BB962C8B-B14F-4D97-AF65-F5344CB8AC3E}">
        <p14:creationId xmlns:p14="http://schemas.microsoft.com/office/powerpoint/2010/main" val="1767806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585323"/>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Which technique is followed by the developer to perform unit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Static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Automated testing</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Red Box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White Box testing</a:t>
            </a:r>
            <a:endParaRPr lang="en-US" altLang="en-US" dirty="0">
              <a:solidFill>
                <a:schemeClr val="bg1"/>
              </a:solidFill>
              <a:latin typeface="Arial" panose="020B0604020202020204" pitchFamily="34" charset="0"/>
              <a:cs typeface="Arial" panose="020B0604020202020204" pitchFamily="34" charset="0"/>
            </a:endParaRPr>
          </a:p>
        </p:txBody>
      </p:sp>
      <p:sp>
        <p:nvSpPr>
          <p:cNvPr id="11" name="Rectangle 10">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12" name="Picture 11"/>
          <p:cNvPicPr>
            <a:picLocks noChangeAspect="1"/>
          </p:cNvPicPr>
          <p:nvPr/>
        </p:nvPicPr>
        <p:blipFill>
          <a:blip r:embed="rId4">
            <a:duotone>
              <a:schemeClr val="accent6">
                <a:shade val="45000"/>
                <a:satMod val="135000"/>
              </a:schemeClr>
              <a:prstClr val="white"/>
            </a:duotone>
          </a:blip>
          <a:stretch>
            <a:fillRect/>
          </a:stretch>
        </p:blipFill>
        <p:spPr>
          <a:xfrm rot="695733">
            <a:off x="43663" y="3219558"/>
            <a:ext cx="670457" cy="502525"/>
          </a:xfrm>
          <a:prstGeom prst="rect">
            <a:avLst/>
          </a:prstGeom>
        </p:spPr>
      </p:pic>
      <p:sp>
        <p:nvSpPr>
          <p:cNvPr id="13" name="Rounded Rectangle 12"/>
          <p:cNvSpPr/>
          <p:nvPr/>
        </p:nvSpPr>
        <p:spPr>
          <a:xfrm>
            <a:off x="464024" y="4814485"/>
            <a:ext cx="7697337" cy="11222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latin typeface=" Arial"/>
              </a:rPr>
              <a:t>That’s incorrect!</a:t>
            </a:r>
          </a:p>
          <a:p>
            <a:pPr algn="ctr"/>
            <a:r>
              <a:rPr lang="en-US" dirty="0">
                <a:solidFill>
                  <a:schemeClr val="bg1"/>
                </a:solidFill>
                <a:latin typeface=" Arial"/>
              </a:rPr>
              <a:t>White Box testing is followed by the developer to perform unit testing. </a:t>
            </a:r>
          </a:p>
        </p:txBody>
      </p:sp>
    </p:spTree>
    <p:extLst>
      <p:ext uri="{BB962C8B-B14F-4D97-AF65-F5344CB8AC3E}">
        <p14:creationId xmlns:p14="http://schemas.microsoft.com/office/powerpoint/2010/main" val="1527042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862322"/>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Which technique in unit testing checks both the true and false condition of every sub-condition within an expression?</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Logic Path</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Condition</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Loop</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Branch</a:t>
            </a:r>
          </a:p>
        </p:txBody>
      </p:sp>
      <p:sp>
        <p:nvSpPr>
          <p:cNvPr id="7" name="Rectangle 6">
            <a:hlinkClick r:id="rId3" action="ppaction://hlinksldjump"/>
          </p:cNvPr>
          <p:cNvSpPr/>
          <p:nvPr/>
        </p:nvSpPr>
        <p:spPr>
          <a:xfrm>
            <a:off x="579738" y="1905000"/>
            <a:ext cx="2849262" cy="453055"/>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hlinkClick r:id="rId4" action="ppaction://hlinksldjump"/>
          </p:cNvPr>
          <p:cNvSpPr/>
          <p:nvPr/>
        </p:nvSpPr>
        <p:spPr>
          <a:xfrm>
            <a:off x="579738" y="2514600"/>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hlinkClick r:id="rId3" action="ppaction://hlinksldjump"/>
          </p:cNvPr>
          <p:cNvSpPr/>
          <p:nvPr/>
        </p:nvSpPr>
        <p:spPr>
          <a:xfrm>
            <a:off x="579738" y="2975945"/>
            <a:ext cx="2163462" cy="453055"/>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hlinkClick r:id="rId3" action="ppaction://hlinksldjump"/>
          </p:cNvPr>
          <p:cNvSpPr/>
          <p:nvPr/>
        </p:nvSpPr>
        <p:spPr>
          <a:xfrm>
            <a:off x="579737" y="3592950"/>
            <a:ext cx="2582345" cy="453055"/>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2452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776401"/>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Which technique in unit testing checks both the true and false condition of every sub-condition within an expression?</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Logic Path</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Condition</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Loop</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Branch</a:t>
            </a:r>
          </a:p>
        </p:txBody>
      </p:sp>
      <p:sp>
        <p:nvSpPr>
          <p:cNvPr id="11" name="Rounded Rectangle 10"/>
          <p:cNvSpPr/>
          <p:nvPr/>
        </p:nvSpPr>
        <p:spPr>
          <a:xfrm>
            <a:off x="464024" y="4814485"/>
            <a:ext cx="7697337" cy="112229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solidFill>
                <a:latin typeface=" Arial"/>
              </a:rPr>
              <a:t>You are right! </a:t>
            </a:r>
          </a:p>
          <a:p>
            <a:pPr algn="ctr"/>
            <a:r>
              <a:rPr lang="en-US" dirty="0">
                <a:solidFill>
                  <a:schemeClr val="bg1"/>
                </a:solidFill>
                <a:latin typeface=" Arial"/>
                <a:cs typeface="Arial" panose="020B0604020202020204" pitchFamily="34" charset="0"/>
              </a:rPr>
              <a:t>Condition coverage is the technique</a:t>
            </a:r>
            <a:r>
              <a:rPr lang="en-US" dirty="0">
                <a:solidFill>
                  <a:schemeClr val="bg1"/>
                </a:solidFill>
                <a:latin typeface=" Arial"/>
              </a:rPr>
              <a:t>. </a:t>
            </a:r>
          </a:p>
        </p:txBody>
      </p:sp>
      <p:sp>
        <p:nvSpPr>
          <p:cNvPr id="12" name="Rectangle 11">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13" name="Picture 12"/>
          <p:cNvPicPr>
            <a:picLocks noChangeAspect="1"/>
          </p:cNvPicPr>
          <p:nvPr/>
        </p:nvPicPr>
        <p:blipFill>
          <a:blip r:embed="rId4">
            <a:duotone>
              <a:schemeClr val="accent6">
                <a:shade val="45000"/>
                <a:satMod val="135000"/>
              </a:schemeClr>
              <a:prstClr val="white"/>
            </a:duotone>
          </a:blip>
          <a:stretch>
            <a:fillRect/>
          </a:stretch>
        </p:blipFill>
        <p:spPr>
          <a:xfrm rot="695733">
            <a:off x="43663" y="2424454"/>
            <a:ext cx="670457" cy="502525"/>
          </a:xfrm>
          <a:prstGeom prst="rect">
            <a:avLst/>
          </a:prstGeom>
        </p:spPr>
      </p:pic>
    </p:spTree>
    <p:extLst>
      <p:ext uri="{BB962C8B-B14F-4D97-AF65-F5344CB8AC3E}">
        <p14:creationId xmlns:p14="http://schemas.microsoft.com/office/powerpoint/2010/main" val="3119983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776401"/>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Which technique in unit testing checks both the true and false condition of every sub-condition within an expression?</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Logic Path</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Condition</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Loop</a:t>
            </a:r>
          </a:p>
          <a:p>
            <a:pPr marL="800100" lvl="1" indent="-342900">
              <a:lnSpc>
                <a:spcPct val="200000"/>
              </a:lnSpc>
              <a:buFont typeface="Wingdings" panose="05000000000000000000" pitchFamily="2" charset="2"/>
              <a:buChar char="q"/>
            </a:pPr>
            <a:r>
              <a:rPr lang="en-US" altLang="en-US" dirty="0">
                <a:solidFill>
                  <a:schemeClr val="bg1"/>
                </a:solidFill>
                <a:latin typeface="Arial" panose="020B0604020202020204" pitchFamily="34" charset="0"/>
                <a:cs typeface="Arial" panose="020B0604020202020204" pitchFamily="34" charset="0"/>
              </a:rPr>
              <a:t>Branch</a:t>
            </a:r>
          </a:p>
        </p:txBody>
      </p:sp>
      <p:sp>
        <p:nvSpPr>
          <p:cNvPr id="4" name="Rounded Rectangle 3"/>
          <p:cNvSpPr/>
          <p:nvPr/>
        </p:nvSpPr>
        <p:spPr>
          <a:xfrm>
            <a:off x="464024" y="4814485"/>
            <a:ext cx="7697337" cy="11222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That’s incorrect!</a:t>
            </a:r>
          </a:p>
          <a:p>
            <a:pPr algn="ctr"/>
            <a:r>
              <a:rPr lang="en-US" dirty="0">
                <a:solidFill>
                  <a:schemeClr val="bg1"/>
                </a:solidFill>
                <a:latin typeface="Arial" panose="020B0604020202020204" pitchFamily="34" charset="0"/>
                <a:cs typeface="Arial" panose="020B0604020202020204" pitchFamily="34" charset="0"/>
              </a:rPr>
              <a:t>Condition coverage is the technique.</a:t>
            </a:r>
            <a:r>
              <a:rPr lang="en-US" dirty="0">
                <a:solidFill>
                  <a:schemeClr val="tx2">
                    <a:lumMod val="75000"/>
                  </a:schemeClr>
                </a:solidFill>
                <a:latin typeface="Arial" panose="020B0604020202020204" pitchFamily="34" charset="0"/>
                <a:cs typeface="Arial" panose="020B0604020202020204" pitchFamily="34" charset="0"/>
              </a:rPr>
              <a:t> </a:t>
            </a:r>
          </a:p>
        </p:txBody>
      </p:sp>
      <p:sp>
        <p:nvSpPr>
          <p:cNvPr id="5" name="Rectangle 4">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6" name="Picture 5"/>
          <p:cNvPicPr>
            <a:picLocks noChangeAspect="1"/>
          </p:cNvPicPr>
          <p:nvPr/>
        </p:nvPicPr>
        <p:blipFill>
          <a:blip r:embed="rId4">
            <a:duotone>
              <a:schemeClr val="accent6">
                <a:shade val="45000"/>
                <a:satMod val="135000"/>
              </a:schemeClr>
              <a:prstClr val="white"/>
            </a:duotone>
          </a:blip>
          <a:stretch>
            <a:fillRect/>
          </a:stretch>
        </p:blipFill>
        <p:spPr>
          <a:xfrm rot="695733">
            <a:off x="43663" y="2424454"/>
            <a:ext cx="670457" cy="502525"/>
          </a:xfrm>
          <a:prstGeom prst="rect">
            <a:avLst/>
          </a:prstGeom>
        </p:spPr>
      </p:pic>
    </p:spTree>
    <p:extLst>
      <p:ext uri="{BB962C8B-B14F-4D97-AF65-F5344CB8AC3E}">
        <p14:creationId xmlns:p14="http://schemas.microsoft.com/office/powerpoint/2010/main" val="309031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28601" y="1143000"/>
            <a:ext cx="2621506" cy="396548"/>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200" b="1" dirty="0">
                <a:solidFill>
                  <a:schemeClr val="bg1"/>
                </a:solidFill>
                <a:latin typeface="Arial" panose="020B0604020202020204" pitchFamily="34" charset="0"/>
                <a:cs typeface="Arial" panose="020B0604020202020204" pitchFamily="34" charset="0"/>
              </a:rPr>
              <a:t>Definition</a:t>
            </a:r>
            <a:r>
              <a:rPr lang="pt-BR" sz="2200" b="1" dirty="0">
                <a:solidFill>
                  <a:schemeClr val="tx2">
                    <a:lumMod val="75000"/>
                  </a:schemeClr>
                </a:solidFill>
                <a:latin typeface="Arial" panose="020B0604020202020204" pitchFamily="34" charset="0"/>
                <a:cs typeface="Arial" panose="020B0604020202020204" pitchFamily="34" charset="0"/>
              </a:rPr>
              <a:t> </a:t>
            </a:r>
            <a:r>
              <a:rPr lang="pt-BR" sz="2200" b="1" dirty="0">
                <a:solidFill>
                  <a:schemeClr val="bg1"/>
                </a:solidFill>
                <a:latin typeface="Arial" panose="020B0604020202020204" pitchFamily="34" charset="0"/>
                <a:cs typeface="Arial" panose="020B0604020202020204" pitchFamily="34" charset="0"/>
              </a:rPr>
              <a:t>of</a:t>
            </a:r>
            <a:r>
              <a:rPr lang="pt-BR" sz="2200" b="1" dirty="0">
                <a:solidFill>
                  <a:schemeClr val="tx2">
                    <a:lumMod val="75000"/>
                  </a:schemeClr>
                </a:solidFill>
                <a:latin typeface="Arial" panose="020B0604020202020204" pitchFamily="34" charset="0"/>
                <a:cs typeface="Arial" panose="020B0604020202020204" pitchFamily="34" charset="0"/>
              </a:rPr>
              <a:t> </a:t>
            </a:r>
            <a:r>
              <a:rPr lang="pt-BR" sz="2200" b="1" dirty="0">
                <a:solidFill>
                  <a:schemeClr val="bg1"/>
                </a:solidFill>
                <a:latin typeface="Arial" panose="020B0604020202020204" pitchFamily="34" charset="0"/>
                <a:cs typeface="Arial" panose="020B0604020202020204" pitchFamily="34" charset="0"/>
              </a:rPr>
              <a:t>Unit</a:t>
            </a:r>
            <a:endParaRPr lang="en-AU" sz="2200" b="1" dirty="0">
              <a:solidFill>
                <a:schemeClr val="bg1"/>
              </a:solidFill>
              <a:latin typeface="Arial" panose="020B0604020202020204" pitchFamily="34" charset="0"/>
              <a:cs typeface="Arial" panose="020B0604020202020204" pitchFamily="34" charset="0"/>
            </a:endParaRPr>
          </a:p>
        </p:txBody>
      </p:sp>
      <p:sp>
        <p:nvSpPr>
          <p:cNvPr id="5" name="Content Placeholder 4"/>
          <p:cNvSpPr txBox="1">
            <a:spLocks/>
          </p:cNvSpPr>
          <p:nvPr/>
        </p:nvSpPr>
        <p:spPr>
          <a:xfrm>
            <a:off x="304800" y="1582286"/>
            <a:ext cx="8534400" cy="1465714"/>
          </a:xfrm>
          <a:prstGeom prst="rect">
            <a:avLst/>
          </a:prstGeom>
          <a:ln w="22225">
            <a:solidFill>
              <a:srgbClr val="0070C0"/>
            </a:solidFill>
          </a:ln>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latin typeface="Arial" panose="020B0604020202020204" pitchFamily="34" charset="0"/>
                <a:cs typeface="Arial" panose="020B0604020202020204" pitchFamily="34" charset="0"/>
              </a:rPr>
              <a:t>Unit is defined as a smallest component in programming.</a:t>
            </a:r>
          </a:p>
          <a:p>
            <a:r>
              <a:rPr lang="en-US" sz="1800" dirty="0">
                <a:solidFill>
                  <a:schemeClr val="bg1"/>
                </a:solidFill>
                <a:latin typeface="Arial" panose="020B0604020202020204" pitchFamily="34" charset="0"/>
                <a:cs typeface="Arial" panose="020B0604020202020204" pitchFamily="34" charset="0"/>
              </a:rPr>
              <a:t>In Procedural Programming, a Procedure/Function/Individual program is referred as a Unit.</a:t>
            </a:r>
          </a:p>
          <a:p>
            <a:r>
              <a:rPr lang="en-US" sz="1800" dirty="0">
                <a:solidFill>
                  <a:schemeClr val="bg1"/>
                </a:solidFill>
                <a:latin typeface="Arial" panose="020B0604020202020204" pitchFamily="34" charset="0"/>
                <a:cs typeface="Arial" panose="020B0604020202020204" pitchFamily="34" charset="0"/>
              </a:rPr>
              <a:t>In Object Oriented Programming, a Module/Class is referred as a Unit.</a:t>
            </a:r>
          </a:p>
        </p:txBody>
      </p:sp>
      <p:sp>
        <p:nvSpPr>
          <p:cNvPr id="2" name="Rectangle 1"/>
          <p:cNvSpPr/>
          <p:nvPr/>
        </p:nvSpPr>
        <p:spPr>
          <a:xfrm>
            <a:off x="213077" y="3156668"/>
            <a:ext cx="3673123" cy="424732"/>
          </a:xfrm>
          <a:prstGeom prst="rect">
            <a:avLst/>
          </a:prstGeom>
          <a:effectLst/>
          <a:sp3d/>
        </p:spPr>
        <p:txBody>
          <a:bodyPr/>
          <a:lstStyle/>
          <a:p>
            <a:pPr>
              <a:lnSpc>
                <a:spcPct val="90000"/>
              </a:lnSpc>
              <a:spcBef>
                <a:spcPts val="1000"/>
              </a:spcBef>
              <a:buFont typeface="Arial" panose="020B0604020202020204" pitchFamily="34" charset="0"/>
              <a:buNone/>
            </a:pPr>
            <a:r>
              <a:rPr lang="pt-BR" sz="2200" b="1" dirty="0">
                <a:solidFill>
                  <a:schemeClr val="bg1"/>
                </a:solidFill>
                <a:latin typeface="Arial" panose="020B0604020202020204" pitchFamily="34" charset="0"/>
                <a:cs typeface="Arial" panose="020B0604020202020204" pitchFamily="34" charset="0"/>
              </a:rPr>
              <a:t>Definition of Unit Testing</a:t>
            </a:r>
          </a:p>
        </p:txBody>
      </p:sp>
      <p:sp>
        <p:nvSpPr>
          <p:cNvPr id="6" name="Content Placeholder 4"/>
          <p:cNvSpPr txBox="1">
            <a:spLocks/>
          </p:cNvSpPr>
          <p:nvPr/>
        </p:nvSpPr>
        <p:spPr>
          <a:xfrm>
            <a:off x="2819400" y="3572607"/>
            <a:ext cx="6019800" cy="694593"/>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700" dirty="0">
                <a:solidFill>
                  <a:schemeClr val="bg1"/>
                </a:solidFill>
                <a:latin typeface="Arial" panose="020B0604020202020204" pitchFamily="34" charset="0"/>
                <a:cs typeface="Arial" panose="020B0604020202020204" pitchFamily="34" charset="0"/>
              </a:rPr>
              <a:t>Unit testing is a proactive approach, which is performed in the </a:t>
            </a:r>
            <a:r>
              <a:rPr lang="en-AU" sz="1700" b="1" dirty="0">
                <a:solidFill>
                  <a:schemeClr val="bg1"/>
                </a:solidFill>
                <a:latin typeface="Arial" panose="020B0604020202020204" pitchFamily="34" charset="0"/>
                <a:cs typeface="Arial" panose="020B0604020202020204" pitchFamily="34" charset="0"/>
              </a:rPr>
              <a:t>Build</a:t>
            </a:r>
            <a:r>
              <a:rPr lang="en-AU" sz="1700" dirty="0">
                <a:solidFill>
                  <a:schemeClr val="bg1"/>
                </a:solidFill>
                <a:latin typeface="Arial" panose="020B0604020202020204" pitchFamily="34" charset="0"/>
                <a:cs typeface="Arial" panose="020B0604020202020204" pitchFamily="34" charset="0"/>
              </a:rPr>
              <a:t> stage of Software Development Process.</a:t>
            </a:r>
          </a:p>
        </p:txBody>
      </p:sp>
      <p:sp>
        <p:nvSpPr>
          <p:cNvPr id="3" name="Title 2"/>
          <p:cNvSpPr>
            <a:spLocks noGrp="1"/>
          </p:cNvSpPr>
          <p:nvPr>
            <p:ph type="title"/>
          </p:nvPr>
        </p:nvSpPr>
        <p:spPr/>
        <p:txBody>
          <a:bodyPr/>
          <a:lstStyle/>
          <a:p>
            <a:r>
              <a:rPr lang="en-US" dirty="0"/>
              <a:t>What is Unit Testing?</a:t>
            </a:r>
          </a:p>
        </p:txBody>
      </p:sp>
      <p:sp>
        <p:nvSpPr>
          <p:cNvPr id="8" name="Rounded Rectangle 7"/>
          <p:cNvSpPr/>
          <p:nvPr/>
        </p:nvSpPr>
        <p:spPr>
          <a:xfrm>
            <a:off x="304800" y="3585762"/>
            <a:ext cx="2514600" cy="453599"/>
          </a:xfrm>
          <a:prstGeom prst="roundRect">
            <a:avLst/>
          </a:prstGeom>
          <a:solidFill>
            <a:schemeClr val="accent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Proactive Approach</a:t>
            </a:r>
          </a:p>
        </p:txBody>
      </p:sp>
      <p:sp>
        <p:nvSpPr>
          <p:cNvPr id="14" name="Rounded Rectangle 13"/>
          <p:cNvSpPr/>
          <p:nvPr/>
        </p:nvSpPr>
        <p:spPr>
          <a:xfrm>
            <a:off x="304800" y="4351432"/>
            <a:ext cx="2514600" cy="468335"/>
          </a:xfrm>
          <a:prstGeom prst="roundRect">
            <a:avLst/>
          </a:prstGeom>
          <a:solidFill>
            <a:schemeClr val="accent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Identifies error before Testing Phase</a:t>
            </a:r>
          </a:p>
        </p:txBody>
      </p:sp>
      <p:sp>
        <p:nvSpPr>
          <p:cNvPr id="15" name="Rounded Rectangle 14"/>
          <p:cNvSpPr/>
          <p:nvPr/>
        </p:nvSpPr>
        <p:spPr>
          <a:xfrm>
            <a:off x="304800" y="5058682"/>
            <a:ext cx="2514600" cy="504679"/>
          </a:xfrm>
          <a:prstGeom prst="roundRect">
            <a:avLst/>
          </a:prstGeom>
          <a:solidFill>
            <a:schemeClr val="accent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Known as Component Testing</a:t>
            </a:r>
          </a:p>
        </p:txBody>
      </p:sp>
      <p:sp>
        <p:nvSpPr>
          <p:cNvPr id="16" name="Rounded Rectangle 15"/>
          <p:cNvSpPr/>
          <p:nvPr/>
        </p:nvSpPr>
        <p:spPr>
          <a:xfrm>
            <a:off x="304800" y="5820682"/>
            <a:ext cx="2514600" cy="504679"/>
          </a:xfrm>
          <a:prstGeom prst="roundRect">
            <a:avLst/>
          </a:prstGeom>
          <a:solidFill>
            <a:schemeClr val="accent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Performed by Software Developer</a:t>
            </a:r>
          </a:p>
        </p:txBody>
      </p:sp>
      <p:sp>
        <p:nvSpPr>
          <p:cNvPr id="17" name="Content Placeholder 4"/>
          <p:cNvSpPr txBox="1">
            <a:spLocks/>
          </p:cNvSpPr>
          <p:nvPr/>
        </p:nvSpPr>
        <p:spPr>
          <a:xfrm>
            <a:off x="2850107" y="5791200"/>
            <a:ext cx="5989093" cy="535836"/>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chemeClr val="bg1"/>
                </a:solidFill>
                <a:latin typeface="Arial" panose="020B0604020202020204" pitchFamily="34" charset="0"/>
                <a:cs typeface="Arial" panose="020B0604020202020204" pitchFamily="34" charset="0"/>
              </a:rPr>
              <a:t>Software Developers are responsible to perform the unit testing.</a:t>
            </a:r>
          </a:p>
        </p:txBody>
      </p:sp>
      <p:sp>
        <p:nvSpPr>
          <p:cNvPr id="18" name="Content Placeholder 4"/>
          <p:cNvSpPr txBox="1">
            <a:spLocks/>
          </p:cNvSpPr>
          <p:nvPr/>
        </p:nvSpPr>
        <p:spPr>
          <a:xfrm>
            <a:off x="2850106" y="4347850"/>
            <a:ext cx="6293893" cy="681350"/>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700" dirty="0">
                <a:solidFill>
                  <a:schemeClr val="bg1"/>
                </a:solidFill>
                <a:latin typeface="Arial" panose="020B0604020202020204" pitchFamily="34" charset="0"/>
                <a:cs typeface="Arial" panose="020B0604020202020204" pitchFamily="34" charset="0"/>
              </a:rPr>
              <a:t>Used to identify errors by testing each unit of code before moving to the testing phase in Software Development Process.</a:t>
            </a:r>
          </a:p>
        </p:txBody>
      </p:sp>
      <p:sp>
        <p:nvSpPr>
          <p:cNvPr id="19" name="Content Placeholder 4"/>
          <p:cNvSpPr txBox="1">
            <a:spLocks/>
          </p:cNvSpPr>
          <p:nvPr/>
        </p:nvSpPr>
        <p:spPr>
          <a:xfrm>
            <a:off x="2850107" y="5123081"/>
            <a:ext cx="6019800" cy="440280"/>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chemeClr val="bg1"/>
                </a:solidFill>
                <a:latin typeface="Arial" panose="020B0604020202020204" pitchFamily="34" charset="0"/>
                <a:cs typeface="Arial" panose="020B0604020202020204" pitchFamily="34" charset="0"/>
              </a:rPr>
              <a:t>It is also called as Component testing.</a:t>
            </a:r>
          </a:p>
        </p:txBody>
      </p:sp>
    </p:spTree>
    <p:extLst>
      <p:ext uri="{BB962C8B-B14F-4D97-AF65-F5344CB8AC3E}">
        <p14:creationId xmlns:p14="http://schemas.microsoft.com/office/powerpoint/2010/main" val="55618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randombar(horizont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4" grpId="0" animBg="1"/>
      <p:bldP spid="15" grpId="0" animBg="1"/>
      <p:bldP spid="16" grpId="0" animBg="1"/>
      <p:bldP spid="17" grpId="0"/>
      <p:bldP spid="18"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lstStyle/>
          <a:p>
            <a:r>
              <a:rPr lang="en-US" sz="4000" dirty="0">
                <a:latin typeface="Arial" panose="020B0604020202020204" pitchFamily="34" charset="0"/>
                <a:cs typeface="Arial" panose="020B0604020202020204" pitchFamily="34" charset="0"/>
              </a:rPr>
              <a:t>Course Map</a:t>
            </a:r>
          </a:p>
        </p:txBody>
      </p:sp>
      <p:sp>
        <p:nvSpPr>
          <p:cNvPr id="9" name="Rounded Rectangle 8"/>
          <p:cNvSpPr/>
          <p:nvPr/>
        </p:nvSpPr>
        <p:spPr>
          <a:xfrm>
            <a:off x="210608" y="2463313"/>
            <a:ext cx="1972638" cy="571500"/>
          </a:xfrm>
          <a:prstGeom prst="roundRect">
            <a:avLst/>
          </a:prstGeom>
          <a:solidFill>
            <a:srgbClr val="0070C0"/>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Introduction to Unit Testing</a:t>
            </a:r>
          </a:p>
        </p:txBody>
      </p:sp>
      <p:sp>
        <p:nvSpPr>
          <p:cNvPr id="13" name="Rounded Rectangle 12"/>
          <p:cNvSpPr/>
          <p:nvPr/>
        </p:nvSpPr>
        <p:spPr>
          <a:xfrm>
            <a:off x="2441090" y="2177563"/>
            <a:ext cx="1972638" cy="571500"/>
          </a:xfrm>
          <a:prstGeom prst="roundRect">
            <a:avLst/>
          </a:prstGeom>
          <a:solidFill>
            <a:srgbClr val="0070C0"/>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Implementation of SDLC with TDD</a:t>
            </a:r>
          </a:p>
        </p:txBody>
      </p:sp>
      <p:sp>
        <p:nvSpPr>
          <p:cNvPr id="14" name="Rounded Rectangle 13"/>
          <p:cNvSpPr/>
          <p:nvPr/>
        </p:nvSpPr>
        <p:spPr>
          <a:xfrm>
            <a:off x="4671572" y="1888588"/>
            <a:ext cx="1972638" cy="571500"/>
          </a:xfrm>
          <a:prstGeom prst="roundRect">
            <a:avLst/>
          </a:prstGeom>
          <a:solidFill>
            <a:srgbClr val="0070C0"/>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F50"/>
                </a:solidFill>
                <a:latin typeface="Arial" panose="020B0604020202020204" pitchFamily="34" charset="0"/>
                <a:cs typeface="Arial" panose="020B0604020202020204" pitchFamily="34" charset="0"/>
              </a:rPr>
              <a:t>Techniques &amp; Environment</a:t>
            </a:r>
          </a:p>
        </p:txBody>
      </p:sp>
      <p:sp>
        <p:nvSpPr>
          <p:cNvPr id="15" name="Rounded Rectangle 14"/>
          <p:cNvSpPr/>
          <p:nvPr/>
        </p:nvSpPr>
        <p:spPr>
          <a:xfrm>
            <a:off x="6902054" y="1419367"/>
            <a:ext cx="1972638" cy="675646"/>
          </a:xfrm>
          <a:prstGeom prst="roundRect">
            <a:avLst/>
          </a:prstGeom>
          <a:solidFill>
            <a:schemeClr val="accent1">
              <a:lumMod val="60000"/>
              <a:lumOff val="4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33F50"/>
                </a:solidFill>
                <a:latin typeface="Arial" panose="020B0604020202020204" pitchFamily="34" charset="0"/>
                <a:cs typeface="Arial" panose="020B0604020202020204" pitchFamily="34" charset="0"/>
              </a:rPr>
              <a:t>Testing Framework Tools</a:t>
            </a:r>
          </a:p>
        </p:txBody>
      </p:sp>
      <p:cxnSp>
        <p:nvCxnSpPr>
          <p:cNvPr id="12" name="Elbow Connector 11"/>
          <p:cNvCxnSpPr>
            <a:stCxn id="9" idx="3"/>
            <a:endCxn id="13" idx="1"/>
          </p:cNvCxnSpPr>
          <p:nvPr/>
        </p:nvCxnSpPr>
        <p:spPr>
          <a:xfrm flipV="1">
            <a:off x="2183246" y="2463313"/>
            <a:ext cx="257844" cy="285750"/>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3" idx="3"/>
            <a:endCxn id="14" idx="1"/>
          </p:cNvCxnSpPr>
          <p:nvPr/>
        </p:nvCxnSpPr>
        <p:spPr>
          <a:xfrm flipV="1">
            <a:off x="4413728" y="2174338"/>
            <a:ext cx="257844" cy="288975"/>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5" idx="1"/>
          </p:cNvCxnSpPr>
          <p:nvPr/>
        </p:nvCxnSpPr>
        <p:spPr>
          <a:xfrm flipV="1">
            <a:off x="6644210" y="1757190"/>
            <a:ext cx="257844" cy="417148"/>
          </a:xfrm>
          <a:prstGeom prst="bentConnector3">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029" name="Table 1028"/>
          <p:cNvGraphicFramePr>
            <a:graphicFrameLocks noGrp="1"/>
          </p:cNvGraphicFramePr>
          <p:nvPr>
            <p:extLst>
              <p:ext uri="{D42A27DB-BD31-4B8C-83A1-F6EECF244321}">
                <p14:modId xmlns:p14="http://schemas.microsoft.com/office/powerpoint/2010/main" val="2921782194"/>
              </p:ext>
            </p:extLst>
          </p:nvPr>
        </p:nvGraphicFramePr>
        <p:xfrm>
          <a:off x="210608" y="3341081"/>
          <a:ext cx="2134007" cy="155448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chemeClr val="bg1"/>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What is Unit Testing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Purpose and Scope</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Unit Testing Concepts</a:t>
                      </a:r>
                    </a:p>
                    <a:p>
                      <a:pPr algn="ct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Benefits and Limitations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cxnSp>
        <p:nvCxnSpPr>
          <p:cNvPr id="3" name="Straight Arrow Connector 2"/>
          <p:cNvCxnSpPr>
            <a:stCxn id="9" idx="2"/>
          </p:cNvCxnSpPr>
          <p:nvPr/>
        </p:nvCxnSpPr>
        <p:spPr>
          <a:xfrm>
            <a:off x="1196927" y="3034813"/>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extLst>
              <p:ext uri="{D42A27DB-BD31-4B8C-83A1-F6EECF244321}">
                <p14:modId xmlns:p14="http://schemas.microsoft.com/office/powerpoint/2010/main" val="2670839326"/>
              </p:ext>
            </p:extLst>
          </p:nvPr>
        </p:nvGraphicFramePr>
        <p:xfrm>
          <a:off x="2485733" y="3050336"/>
          <a:ext cx="2134007" cy="137160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chemeClr val="bg1"/>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Introduction to SDLC</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TDD Methodology</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Stage Containment</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Sample SDLC - V Model</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514148050"/>
              </p:ext>
            </p:extLst>
          </p:nvPr>
        </p:nvGraphicFramePr>
        <p:xfrm>
          <a:off x="4703153" y="2749063"/>
          <a:ext cx="2134007" cy="137160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Testing Environment</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Testing Techniques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Deliverables </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Sample Test Case</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059678616"/>
              </p:ext>
            </p:extLst>
          </p:nvPr>
        </p:nvGraphicFramePr>
        <p:xfrm>
          <a:off x="6978278" y="2362200"/>
          <a:ext cx="2134007" cy="246888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20000"/>
                    </a:ext>
                  </a:extLst>
                </a:gridCol>
              </a:tblGrid>
              <a:tr h="270747">
                <a:tc>
                  <a:txBody>
                    <a:bodyPr/>
                    <a:lstStyle/>
                    <a:p>
                      <a:pPr algn="ctr"/>
                      <a:r>
                        <a:rPr lang="en-US" sz="1200" dirty="0">
                          <a:solidFill>
                            <a:srgbClr val="333F50"/>
                          </a:solidFill>
                          <a:latin typeface="Arial" panose="020B0604020202020204" pitchFamily="34" charset="0"/>
                          <a:cs typeface="Arial" panose="020B0604020202020204" pitchFamily="34" charset="0"/>
                        </a:rPr>
                        <a:t>Topics</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70747">
                <a:tc>
                  <a:txBody>
                    <a:bodyPr/>
                    <a:lstStyle/>
                    <a:p>
                      <a:pPr algn="ctr"/>
                      <a:r>
                        <a:rPr lang="en-US" sz="1200" b="0" dirty="0">
                          <a:solidFill>
                            <a:schemeClr val="bg1"/>
                          </a:solidFill>
                          <a:latin typeface="Arial" panose="020B0604020202020204" pitchFamily="34" charset="0"/>
                          <a:cs typeface="Arial" panose="020B0604020202020204" pitchFamily="34" charset="0"/>
                        </a:rPr>
                        <a:t>Types of testing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various programming language</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2"/>
                  </a:ext>
                </a:extLst>
              </a:tr>
              <a:tr h="270747">
                <a:tc>
                  <a:txBody>
                    <a:bodyPr/>
                    <a:lstStyle/>
                    <a:p>
                      <a:pPr algn="ct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Java</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3"/>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C# Dotnet</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4"/>
                  </a:ext>
                </a:extLst>
              </a:tr>
              <a:tr h="270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Frame</a:t>
                      </a:r>
                      <a:r>
                        <a:rPr lang="en-US" sz="1200" baseline="0" dirty="0">
                          <a:solidFill>
                            <a:schemeClr val="bg1"/>
                          </a:solidFill>
                          <a:latin typeface="Arial" panose="020B0604020202020204" pitchFamily="34" charset="0"/>
                          <a:cs typeface="Arial" panose="020B0604020202020204" pitchFamily="34" charset="0"/>
                        </a:rPr>
                        <a:t>work tools for  PL/SQL</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5"/>
                  </a:ext>
                </a:extLst>
              </a:tr>
              <a:tr h="198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Arial" panose="020B0604020202020204" pitchFamily="34" charset="0"/>
                          <a:ea typeface="+mn-ea"/>
                          <a:cs typeface="Arial" panose="020B0604020202020204" pitchFamily="34" charset="0"/>
                        </a:rPr>
                        <a:t>Junit</a:t>
                      </a:r>
                      <a:r>
                        <a:rPr lang="en-US" sz="1200" dirty="0">
                          <a:solidFill>
                            <a:schemeClr val="bg1"/>
                          </a:solidFill>
                          <a:latin typeface="Arial" panose="020B0604020202020204" pitchFamily="34" charset="0"/>
                          <a:cs typeface="Arial" panose="020B0604020202020204" pitchFamily="34" charset="0"/>
                        </a:rPr>
                        <a:t> Demonstration</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cxnSp>
        <p:nvCxnSpPr>
          <p:cNvPr id="20" name="Straight Arrow Connector 19"/>
          <p:cNvCxnSpPr/>
          <p:nvPr/>
        </p:nvCxnSpPr>
        <p:spPr>
          <a:xfrm>
            <a:off x="3523339" y="2728545"/>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653431" y="2422277"/>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28946" y="2029448"/>
            <a:ext cx="0" cy="306268"/>
          </a:xfrm>
          <a:prstGeom prst="straightConnector1">
            <a:avLst/>
          </a:prstGeom>
          <a:ln>
            <a:solidFill>
              <a:srgbClr val="333F5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817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443038" y="1371600"/>
            <a:ext cx="5786437" cy="542925"/>
          </a:xfrm>
          <a:prstGeom prst="roundRect">
            <a:avLst/>
          </a:prstGeom>
          <a:solidFill>
            <a:srgbClr val="0070C0"/>
          </a:solidFill>
        </p:spPr>
        <p:style>
          <a:lnRef idx="1">
            <a:schemeClr val="accent5"/>
          </a:lnRef>
          <a:fillRef idx="3">
            <a:schemeClr val="accent5"/>
          </a:fillRef>
          <a:effectRef idx="2">
            <a:schemeClr val="accent5"/>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Types of testing</a:t>
            </a:r>
          </a:p>
        </p:txBody>
      </p:sp>
      <p:sp>
        <p:nvSpPr>
          <p:cNvPr id="5" name="Rounded Rectangle 4"/>
          <p:cNvSpPr/>
          <p:nvPr/>
        </p:nvSpPr>
        <p:spPr>
          <a:xfrm>
            <a:off x="1443038" y="2247739"/>
            <a:ext cx="5786437" cy="542925"/>
          </a:xfrm>
          <a:prstGeom prst="roundRect">
            <a:avLst/>
          </a:prstGeom>
          <a:solidFill>
            <a:srgbClr val="0070C0"/>
          </a:solidFill>
        </p:spPr>
        <p:style>
          <a:lnRef idx="1">
            <a:schemeClr val="accent6"/>
          </a:lnRef>
          <a:fillRef idx="3">
            <a:schemeClr val="accent6"/>
          </a:fillRef>
          <a:effectRef idx="2">
            <a:schemeClr val="accent6"/>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Framework tools for various languages</a:t>
            </a:r>
          </a:p>
        </p:txBody>
      </p:sp>
      <p:sp>
        <p:nvSpPr>
          <p:cNvPr id="6" name="Rounded Rectangle 5"/>
          <p:cNvSpPr/>
          <p:nvPr/>
        </p:nvSpPr>
        <p:spPr>
          <a:xfrm>
            <a:off x="1443038" y="3157537"/>
            <a:ext cx="5786437" cy="542925"/>
          </a:xfrm>
          <a:prstGeom prst="roundRect">
            <a:avLst/>
          </a:prstGeom>
          <a:solidFill>
            <a:srgbClr val="0070C0"/>
          </a:solidFill>
        </p:spPr>
        <p:style>
          <a:lnRef idx="1">
            <a:schemeClr val="accent2"/>
          </a:lnRef>
          <a:fillRef idx="3">
            <a:schemeClr val="accent2"/>
          </a:fillRef>
          <a:effectRef idx="2">
            <a:schemeClr val="accent2"/>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Framework tools for Java</a:t>
            </a:r>
          </a:p>
        </p:txBody>
      </p:sp>
      <p:sp>
        <p:nvSpPr>
          <p:cNvPr id="7" name="Rounded Rectangle 6"/>
          <p:cNvSpPr/>
          <p:nvPr/>
        </p:nvSpPr>
        <p:spPr>
          <a:xfrm>
            <a:off x="1443038" y="4067335"/>
            <a:ext cx="5786437" cy="542925"/>
          </a:xfrm>
          <a:prstGeom prst="roundRect">
            <a:avLst/>
          </a:prstGeom>
          <a:solidFill>
            <a:srgbClr val="0070C0"/>
          </a:solidFill>
        </p:spPr>
        <p:style>
          <a:lnRef idx="1">
            <a:schemeClr val="accent4"/>
          </a:lnRef>
          <a:fillRef idx="3">
            <a:schemeClr val="accent4"/>
          </a:fillRef>
          <a:effectRef idx="2">
            <a:schemeClr val="accent4"/>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Framework tools for C# Dotnet</a:t>
            </a:r>
          </a:p>
        </p:txBody>
      </p:sp>
      <p:sp>
        <p:nvSpPr>
          <p:cNvPr id="2" name="Title 1"/>
          <p:cNvSpPr>
            <a:spLocks noGrp="1"/>
          </p:cNvSpPr>
          <p:nvPr>
            <p:ph type="title"/>
          </p:nvPr>
        </p:nvSpPr>
        <p:spPr/>
        <p:txBody>
          <a:bodyPr/>
          <a:lstStyle/>
          <a:p>
            <a:r>
              <a:rPr lang="en-US" dirty="0"/>
              <a:t>Topic list</a:t>
            </a:r>
          </a:p>
        </p:txBody>
      </p:sp>
      <p:sp>
        <p:nvSpPr>
          <p:cNvPr id="8" name="Rounded Rectangle 7"/>
          <p:cNvSpPr/>
          <p:nvPr/>
        </p:nvSpPr>
        <p:spPr>
          <a:xfrm>
            <a:off x="1443038" y="4833937"/>
            <a:ext cx="5786437" cy="542925"/>
          </a:xfrm>
          <a:prstGeom prst="roundRect">
            <a:avLst/>
          </a:prstGeom>
          <a:solidFill>
            <a:srgbClr val="0070C0"/>
          </a:solidFill>
        </p:spPr>
        <p:style>
          <a:lnRef idx="1">
            <a:schemeClr val="accent5"/>
          </a:lnRef>
          <a:fillRef idx="3">
            <a:schemeClr val="accent5"/>
          </a:fillRef>
          <a:effectRef idx="2">
            <a:schemeClr val="accent5"/>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Framework tools for  PL/SQL</a:t>
            </a:r>
          </a:p>
        </p:txBody>
      </p:sp>
      <p:sp>
        <p:nvSpPr>
          <p:cNvPr id="9" name="Rounded Rectangle 8"/>
          <p:cNvSpPr/>
          <p:nvPr/>
        </p:nvSpPr>
        <p:spPr>
          <a:xfrm>
            <a:off x="1443038" y="5710076"/>
            <a:ext cx="5786437" cy="542925"/>
          </a:xfrm>
          <a:prstGeom prst="roundRect">
            <a:avLst/>
          </a:prstGeom>
          <a:solidFill>
            <a:srgbClr val="0070C0"/>
          </a:solidFill>
        </p:spPr>
        <p:style>
          <a:lnRef idx="1">
            <a:schemeClr val="accent6"/>
          </a:lnRef>
          <a:fillRef idx="3">
            <a:schemeClr val="accent6"/>
          </a:fillRef>
          <a:effectRef idx="2">
            <a:schemeClr val="accent6"/>
          </a:effectRef>
          <a:fontRef idx="minor">
            <a:schemeClr val="lt1"/>
          </a:fontRef>
        </p:style>
        <p:txBody>
          <a:bodyPr rtlCol="0" anchor="ctr"/>
          <a:lstStyle/>
          <a:p>
            <a:r>
              <a:rPr lang="en-US" sz="2000" b="1" dirty="0">
                <a:solidFill>
                  <a:schemeClr val="bg2">
                    <a:lumMod val="25000"/>
                  </a:schemeClr>
                </a:solidFill>
                <a:latin typeface="Arial" panose="020B0604020202020204" pitchFamily="34" charset="0"/>
                <a:cs typeface="Arial" panose="020B0604020202020204" pitchFamily="34" charset="0"/>
              </a:rPr>
              <a:t>Junit Demonstration</a:t>
            </a:r>
          </a:p>
        </p:txBody>
      </p:sp>
    </p:spTree>
    <p:extLst>
      <p:ext uri="{BB962C8B-B14F-4D97-AF65-F5344CB8AC3E}">
        <p14:creationId xmlns:p14="http://schemas.microsoft.com/office/powerpoint/2010/main" val="599085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304800" y="2133600"/>
            <a:ext cx="8539942" cy="1237700"/>
          </a:xfrm>
          <a:prstGeom prst="rect">
            <a:avLst/>
          </a:prstGeom>
          <a:solidFill>
            <a:schemeClr val="accent2">
              <a:lumMod val="40000"/>
              <a:lumOff val="60000"/>
            </a:schemeClr>
          </a:solidFill>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buClr>
                <a:schemeClr val="tx1"/>
              </a:buClr>
              <a:defRPr/>
            </a:pPr>
            <a:r>
              <a:rPr lang="en-US" sz="1800" dirty="0">
                <a:solidFill>
                  <a:schemeClr val="tx2">
                    <a:lumMod val="75000"/>
                  </a:schemeClr>
                </a:solidFill>
                <a:latin typeface="Arial" panose="020B0604020202020204" pitchFamily="34" charset="0"/>
                <a:cs typeface="Arial" panose="020B0604020202020204" pitchFamily="34" charset="0"/>
              </a:rPr>
              <a:t>Manual testing is the process of software testing where the software is tested manually for its defects.</a:t>
            </a:r>
          </a:p>
          <a:p>
            <a:pPr>
              <a:lnSpc>
                <a:spcPct val="100000"/>
              </a:lnSpc>
              <a:spcBef>
                <a:spcPct val="20000"/>
              </a:spcBef>
              <a:buClr>
                <a:schemeClr val="tx1"/>
              </a:buClr>
              <a:defRPr/>
            </a:pPr>
            <a:r>
              <a:rPr lang="en-US" sz="1800" dirty="0">
                <a:solidFill>
                  <a:schemeClr val="tx2">
                    <a:lumMod val="75000"/>
                  </a:schemeClr>
                </a:solidFill>
                <a:latin typeface="Arial" panose="020B0604020202020204" pitchFamily="34" charset="0"/>
                <a:cs typeface="Arial" panose="020B0604020202020204" pitchFamily="34" charset="0"/>
              </a:rPr>
              <a:t>Testers will play the role of end users and tests the application.</a:t>
            </a:r>
          </a:p>
        </p:txBody>
      </p:sp>
      <p:sp>
        <p:nvSpPr>
          <p:cNvPr id="2" name="Title 1"/>
          <p:cNvSpPr>
            <a:spLocks noGrp="1"/>
          </p:cNvSpPr>
          <p:nvPr>
            <p:ph type="title"/>
          </p:nvPr>
        </p:nvSpPr>
        <p:spPr/>
        <p:txBody>
          <a:bodyPr/>
          <a:lstStyle/>
          <a:p>
            <a:r>
              <a:rPr lang="en-US" dirty="0"/>
              <a:t>Types of testing</a:t>
            </a:r>
          </a:p>
        </p:txBody>
      </p:sp>
      <p:sp>
        <p:nvSpPr>
          <p:cNvPr id="8" name="Rectangle 7"/>
          <p:cNvSpPr/>
          <p:nvPr/>
        </p:nvSpPr>
        <p:spPr>
          <a:xfrm>
            <a:off x="228599" y="1186642"/>
            <a:ext cx="8616143" cy="36933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Following are the different type of testing: </a:t>
            </a:r>
          </a:p>
        </p:txBody>
      </p:sp>
      <p:sp>
        <p:nvSpPr>
          <p:cNvPr id="4" name="Rectangle 3"/>
          <p:cNvSpPr/>
          <p:nvPr/>
        </p:nvSpPr>
        <p:spPr>
          <a:xfrm>
            <a:off x="304800" y="1790356"/>
            <a:ext cx="2498558" cy="35230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Manual Testing</a:t>
            </a:r>
          </a:p>
        </p:txBody>
      </p:sp>
      <p:sp>
        <p:nvSpPr>
          <p:cNvPr id="5" name="Rectangle 4"/>
          <p:cNvSpPr/>
          <p:nvPr/>
        </p:nvSpPr>
        <p:spPr>
          <a:xfrm>
            <a:off x="296778" y="4279273"/>
            <a:ext cx="8542421" cy="1588127"/>
          </a:xfrm>
          <a:prstGeom prst="rect">
            <a:avLst/>
          </a:prstGeom>
          <a:solidFill>
            <a:schemeClr val="accent2">
              <a:lumMod val="40000"/>
              <a:lumOff val="60000"/>
            </a:schemeClr>
          </a:solidFill>
          <a:effectLst/>
          <a:sp3d/>
        </p:spPr>
        <p:txBody>
          <a:bodyPr/>
          <a:lstStyle/>
          <a:p>
            <a:pPr marL="228600" indent="-228600">
              <a:spcBef>
                <a:spcPct val="20000"/>
              </a:spcBef>
              <a:buClr>
                <a:schemeClr val="tx1"/>
              </a:buClr>
              <a:buFont typeface="Arial" panose="020B0604020202020204" pitchFamily="34" charset="0"/>
              <a:buChar char="•"/>
            </a:pPr>
            <a:r>
              <a:rPr lang="en-US" dirty="0">
                <a:solidFill>
                  <a:schemeClr val="tx2">
                    <a:lumMod val="75000"/>
                  </a:schemeClr>
                </a:solidFill>
                <a:latin typeface="Arial" panose="020B0604020202020204" pitchFamily="34" charset="0"/>
                <a:cs typeface="Arial" panose="020B0604020202020204" pitchFamily="34" charset="0"/>
              </a:rPr>
              <a:t>Automation testing is another way of testing the software using different automation testing tools for different types of testing.</a:t>
            </a:r>
          </a:p>
          <a:p>
            <a:pPr marL="228600" indent="-228600">
              <a:spcBef>
                <a:spcPct val="20000"/>
              </a:spcBef>
              <a:buClr>
                <a:schemeClr val="tx1"/>
              </a:buClr>
              <a:buFont typeface="Arial" panose="020B0604020202020204" pitchFamily="34" charset="0"/>
              <a:buChar char="•"/>
            </a:pPr>
            <a:r>
              <a:rPr lang="en-US" dirty="0">
                <a:solidFill>
                  <a:schemeClr val="tx2">
                    <a:lumMod val="75000"/>
                  </a:schemeClr>
                </a:solidFill>
                <a:latin typeface="Arial" panose="020B0604020202020204" pitchFamily="34" charset="0"/>
                <a:cs typeface="Arial" panose="020B0604020202020204" pitchFamily="34" charset="0"/>
              </a:rPr>
              <a:t>Testers generate test scripts for different functionalities of an application using automation tools.</a:t>
            </a:r>
          </a:p>
          <a:p>
            <a:pPr marL="228600" indent="-228600">
              <a:spcBef>
                <a:spcPct val="20000"/>
              </a:spcBef>
              <a:buClr>
                <a:schemeClr val="tx1"/>
              </a:buClr>
              <a:buFont typeface="Arial" panose="020B0604020202020204" pitchFamily="34" charset="0"/>
              <a:buChar char="•"/>
            </a:pPr>
            <a:r>
              <a:rPr lang="en-US" dirty="0">
                <a:solidFill>
                  <a:schemeClr val="tx2">
                    <a:lumMod val="75000"/>
                  </a:schemeClr>
                </a:solidFill>
                <a:latin typeface="Arial" panose="020B0604020202020204" pitchFamily="34" charset="0"/>
                <a:cs typeface="Arial" panose="020B0604020202020204" pitchFamily="34" charset="0"/>
              </a:rPr>
              <a:t>Knowledge on automation tool is required to perform automation testing.</a:t>
            </a:r>
          </a:p>
        </p:txBody>
      </p:sp>
      <p:sp>
        <p:nvSpPr>
          <p:cNvPr id="10" name="Rectangle 9"/>
          <p:cNvSpPr/>
          <p:nvPr/>
        </p:nvSpPr>
        <p:spPr>
          <a:xfrm>
            <a:off x="320842" y="3926038"/>
            <a:ext cx="2498558" cy="3853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Automated testing</a:t>
            </a:r>
          </a:p>
        </p:txBody>
      </p:sp>
      <p:sp>
        <p:nvSpPr>
          <p:cNvPr id="15" name="Content Placeholder 4"/>
          <p:cNvSpPr txBox="1">
            <a:spLocks/>
          </p:cNvSpPr>
          <p:nvPr/>
        </p:nvSpPr>
        <p:spPr>
          <a:xfrm>
            <a:off x="312822" y="2121527"/>
            <a:ext cx="8539942" cy="1214812"/>
          </a:xfrm>
          <a:prstGeom prst="rect">
            <a:avLst/>
          </a:prstGeom>
          <a:solidFill>
            <a:schemeClr val="accent2">
              <a:lumMod val="40000"/>
              <a:lumOff val="60000"/>
            </a:schemeClr>
          </a:solidFill>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buClr>
                <a:schemeClr val="tx1"/>
              </a:buClr>
              <a:defRPr/>
            </a:pPr>
            <a:r>
              <a:rPr lang="en-US" sz="1800" dirty="0">
                <a:solidFill>
                  <a:schemeClr val="bg1"/>
                </a:solidFill>
                <a:latin typeface="Arial" panose="020B0604020202020204" pitchFamily="34" charset="0"/>
                <a:cs typeface="Arial" panose="020B0604020202020204" pitchFamily="34" charset="0"/>
              </a:rPr>
              <a:t>Manual testing is the process of software testing where the software is tested manually for its defects.</a:t>
            </a:r>
          </a:p>
          <a:p>
            <a:pPr>
              <a:lnSpc>
                <a:spcPct val="100000"/>
              </a:lnSpc>
              <a:spcBef>
                <a:spcPct val="20000"/>
              </a:spcBef>
              <a:buClr>
                <a:schemeClr val="tx1"/>
              </a:buClr>
              <a:defRPr/>
            </a:pPr>
            <a:r>
              <a:rPr lang="en-US" sz="1800" dirty="0">
                <a:solidFill>
                  <a:schemeClr val="bg1"/>
                </a:solidFill>
                <a:latin typeface="Arial" panose="020B0604020202020204" pitchFamily="34" charset="0"/>
                <a:cs typeface="Arial" panose="020B0604020202020204" pitchFamily="34" charset="0"/>
              </a:rPr>
              <a:t>Testers will play the role of end user and test the application.</a:t>
            </a:r>
          </a:p>
        </p:txBody>
      </p:sp>
      <p:sp>
        <p:nvSpPr>
          <p:cNvPr id="16" name="Rectangle 15"/>
          <p:cNvSpPr/>
          <p:nvPr/>
        </p:nvSpPr>
        <p:spPr>
          <a:xfrm>
            <a:off x="312822" y="1781298"/>
            <a:ext cx="2498558" cy="35230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Manual Testing</a:t>
            </a:r>
          </a:p>
        </p:txBody>
      </p:sp>
      <p:sp>
        <p:nvSpPr>
          <p:cNvPr id="17" name="Rectangle 16"/>
          <p:cNvSpPr/>
          <p:nvPr/>
        </p:nvSpPr>
        <p:spPr>
          <a:xfrm>
            <a:off x="304800" y="4267200"/>
            <a:ext cx="8542421" cy="1588127"/>
          </a:xfrm>
          <a:prstGeom prst="rect">
            <a:avLst/>
          </a:prstGeom>
          <a:solidFill>
            <a:schemeClr val="accent2">
              <a:lumMod val="40000"/>
              <a:lumOff val="60000"/>
            </a:schemeClr>
          </a:solidFill>
          <a:effectLst/>
          <a:sp3d/>
        </p:spPr>
        <p:txBody>
          <a:bodyPr/>
          <a:lstStyle/>
          <a:p>
            <a:pPr marL="228600" indent="-228600">
              <a:spcBef>
                <a:spcPct val="20000"/>
              </a:spcBef>
              <a:buClr>
                <a:schemeClr val="tx1"/>
              </a:buCl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Automation testing is another way of testing the software where the different automation testing tools are used.</a:t>
            </a:r>
          </a:p>
          <a:p>
            <a:pPr marL="228600" indent="-228600">
              <a:spcBef>
                <a:spcPct val="20000"/>
              </a:spcBef>
              <a:buClr>
                <a:schemeClr val="tx1"/>
              </a:buCl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Testers generate test scripts for different functionalities of an application using automation tools.</a:t>
            </a:r>
          </a:p>
          <a:p>
            <a:pPr marL="228600" indent="-228600">
              <a:spcBef>
                <a:spcPct val="20000"/>
              </a:spcBef>
              <a:buClr>
                <a:schemeClr val="tx1"/>
              </a:buCl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Knowledge on automation tool is required to perform automation testing.</a:t>
            </a:r>
          </a:p>
        </p:txBody>
      </p:sp>
      <p:sp>
        <p:nvSpPr>
          <p:cNvPr id="18" name="Rectangle 17"/>
          <p:cNvSpPr/>
          <p:nvPr/>
        </p:nvSpPr>
        <p:spPr>
          <a:xfrm>
            <a:off x="328864" y="3913965"/>
            <a:ext cx="2498558" cy="3853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Automated Testing</a:t>
            </a:r>
          </a:p>
        </p:txBody>
      </p:sp>
    </p:spTree>
    <p:extLst>
      <p:ext uri="{BB962C8B-B14F-4D97-AF65-F5344CB8AC3E}">
        <p14:creationId xmlns:p14="http://schemas.microsoft.com/office/powerpoint/2010/main" val="2008765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testing </a:t>
            </a:r>
            <a:r>
              <a:rPr lang="en-US" sz="2400" dirty="0"/>
              <a:t>(Continued)</a:t>
            </a:r>
          </a:p>
        </p:txBody>
      </p:sp>
      <p:sp>
        <p:nvSpPr>
          <p:cNvPr id="8" name="Rectangle 7"/>
          <p:cNvSpPr/>
          <p:nvPr/>
        </p:nvSpPr>
        <p:spPr>
          <a:xfrm>
            <a:off x="228599" y="1186642"/>
            <a:ext cx="8616143" cy="36933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Following are the different type of testing: </a:t>
            </a:r>
          </a:p>
        </p:txBody>
      </p:sp>
      <p:sp>
        <p:nvSpPr>
          <p:cNvPr id="15" name="Content Placeholder 4"/>
          <p:cNvSpPr txBox="1">
            <a:spLocks/>
          </p:cNvSpPr>
          <p:nvPr/>
        </p:nvSpPr>
        <p:spPr>
          <a:xfrm>
            <a:off x="312822" y="2133600"/>
            <a:ext cx="8539942" cy="1561071"/>
          </a:xfrm>
          <a:prstGeom prst="rect">
            <a:avLst/>
          </a:prstGeom>
          <a:solidFill>
            <a:schemeClr val="accent2">
              <a:lumMod val="40000"/>
              <a:lumOff val="60000"/>
            </a:schemeClr>
          </a:solidFill>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buClr>
                <a:schemeClr val="tx1"/>
              </a:buClr>
              <a:defRPr/>
            </a:pPr>
            <a:r>
              <a:rPr lang="en-US" sz="1800" dirty="0">
                <a:solidFill>
                  <a:schemeClr val="bg1"/>
                </a:solidFill>
                <a:latin typeface="Arial" panose="020B0604020202020204" pitchFamily="34" charset="0"/>
                <a:cs typeface="Arial" panose="020B0604020202020204" pitchFamily="34" charset="0"/>
              </a:rPr>
              <a:t>Static Testing is a form of testing where the software is actually not used. </a:t>
            </a:r>
          </a:p>
          <a:p>
            <a:pPr>
              <a:lnSpc>
                <a:spcPct val="100000"/>
              </a:lnSpc>
              <a:spcBef>
                <a:spcPct val="20000"/>
              </a:spcBef>
              <a:buClr>
                <a:schemeClr val="tx1"/>
              </a:buClr>
              <a:defRPr/>
            </a:pPr>
            <a:r>
              <a:rPr lang="en-US" sz="1800" dirty="0">
                <a:solidFill>
                  <a:schemeClr val="bg1"/>
                </a:solidFill>
                <a:latin typeface="Arial" panose="020B0604020202020204" pitchFamily="34" charset="0"/>
                <a:cs typeface="Arial" panose="020B0604020202020204" pitchFamily="34" charset="0"/>
              </a:rPr>
              <a:t>It can also be called as Dry Run Testing.</a:t>
            </a:r>
          </a:p>
          <a:p>
            <a:pPr>
              <a:lnSpc>
                <a:spcPct val="100000"/>
              </a:lnSpc>
              <a:spcBef>
                <a:spcPct val="20000"/>
              </a:spcBef>
              <a:buClr>
                <a:schemeClr val="tx1"/>
              </a:buClr>
              <a:defRPr/>
            </a:pPr>
            <a:r>
              <a:rPr lang="en-US" sz="1800" dirty="0">
                <a:solidFill>
                  <a:schemeClr val="bg1"/>
                </a:solidFill>
                <a:latin typeface="Arial" panose="020B0604020202020204" pitchFamily="34" charset="0"/>
                <a:cs typeface="Arial" panose="020B0604020202020204" pitchFamily="34" charset="0"/>
              </a:rPr>
              <a:t>Syntax checking and manually reading the code to find errors are the methods followed in static testing. This type of testing is performed by developers before compiling the code.</a:t>
            </a:r>
          </a:p>
        </p:txBody>
      </p:sp>
      <p:sp>
        <p:nvSpPr>
          <p:cNvPr id="16" name="Rectangle 15"/>
          <p:cNvSpPr/>
          <p:nvPr/>
        </p:nvSpPr>
        <p:spPr>
          <a:xfrm>
            <a:off x="312822" y="1778283"/>
            <a:ext cx="2498558" cy="35230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Static Testing</a:t>
            </a:r>
          </a:p>
        </p:txBody>
      </p:sp>
      <p:sp>
        <p:nvSpPr>
          <p:cNvPr id="17" name="Rectangle 16"/>
          <p:cNvSpPr/>
          <p:nvPr/>
        </p:nvSpPr>
        <p:spPr>
          <a:xfrm>
            <a:off x="304800" y="4267200"/>
            <a:ext cx="8542421" cy="1588168"/>
          </a:xfrm>
          <a:prstGeom prst="rect">
            <a:avLst/>
          </a:prstGeom>
          <a:solidFill>
            <a:schemeClr val="accent2">
              <a:lumMod val="40000"/>
              <a:lumOff val="60000"/>
            </a:schemeClr>
          </a:solidFill>
          <a:effectLst/>
          <a:sp3d/>
        </p:spPr>
        <p:txBody>
          <a:bodyPr/>
          <a:lstStyle/>
          <a:p>
            <a:pPr marL="285750" indent="-285750">
              <a:spcBef>
                <a:spcPct val="0"/>
              </a:spcBef>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Dynamic Testing uses the software, where you need to provide input values, and check whether the output is as expected.</a:t>
            </a:r>
          </a:p>
          <a:p>
            <a:pPr marL="285750" indent="-285750">
              <a:spcBef>
                <a:spcPct val="0"/>
              </a:spcBef>
              <a:spcAft>
                <a:spcPct val="50000"/>
              </a:spcAft>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Dynamic Testing can take place only after compilation.</a:t>
            </a:r>
          </a:p>
        </p:txBody>
      </p:sp>
      <p:sp>
        <p:nvSpPr>
          <p:cNvPr id="18" name="Rectangle 17"/>
          <p:cNvSpPr/>
          <p:nvPr/>
        </p:nvSpPr>
        <p:spPr>
          <a:xfrm>
            <a:off x="328864" y="3913965"/>
            <a:ext cx="2498558" cy="3853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Dynamic Testing</a:t>
            </a:r>
          </a:p>
        </p:txBody>
      </p:sp>
    </p:spTree>
    <p:extLst>
      <p:ext uri="{BB962C8B-B14F-4D97-AF65-F5344CB8AC3E}">
        <p14:creationId xmlns:p14="http://schemas.microsoft.com/office/powerpoint/2010/main" val="994697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139927" y="1147091"/>
            <a:ext cx="8232775" cy="396548"/>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tx2">
                  <a:lumMod val="75000"/>
                </a:schemeClr>
              </a:solidFill>
              <a:latin typeface="Arial" panose="020B0604020202020204" pitchFamily="34" charset="0"/>
              <a:cs typeface="Arial" panose="020B0604020202020204" pitchFamily="34" charset="0"/>
            </a:endParaRPr>
          </a:p>
          <a:p>
            <a:endParaRPr lang="en-AU" sz="2400" b="1" dirty="0">
              <a:solidFill>
                <a:schemeClr val="tx2">
                  <a:lumMod val="75000"/>
                </a:schemeClr>
              </a:solidFill>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00545617"/>
              </p:ext>
            </p:extLst>
          </p:nvPr>
        </p:nvGraphicFramePr>
        <p:xfrm>
          <a:off x="1208314" y="1849731"/>
          <a:ext cx="6335486" cy="4130153"/>
        </p:xfrm>
        <a:graphic>
          <a:graphicData uri="http://schemas.openxmlformats.org/drawingml/2006/table">
            <a:tbl>
              <a:tblPr firstRow="1" bandRow="1">
                <a:tableStyleId>{5C22544A-7EE6-4342-B048-85BDC9FD1C3A}</a:tableStyleId>
              </a:tblPr>
              <a:tblGrid>
                <a:gridCol w="3742668">
                  <a:extLst>
                    <a:ext uri="{9D8B030D-6E8A-4147-A177-3AD203B41FA5}">
                      <a16:colId xmlns:a16="http://schemas.microsoft.com/office/drawing/2014/main" val="20000"/>
                    </a:ext>
                  </a:extLst>
                </a:gridCol>
                <a:gridCol w="2592818">
                  <a:extLst>
                    <a:ext uri="{9D8B030D-6E8A-4147-A177-3AD203B41FA5}">
                      <a16:colId xmlns:a16="http://schemas.microsoft.com/office/drawing/2014/main" val="20001"/>
                    </a:ext>
                  </a:extLst>
                </a:gridCol>
              </a:tblGrid>
              <a:tr h="370840">
                <a:tc>
                  <a:txBody>
                    <a:bodyPr/>
                    <a:lstStyle/>
                    <a:p>
                      <a:pPr algn="ctr"/>
                      <a:r>
                        <a:rPr lang="en-US" sz="1400" b="1" kern="1200" dirty="0">
                          <a:solidFill>
                            <a:schemeClr val="tx1"/>
                          </a:solidFill>
                          <a:latin typeface="Arial" panose="020B0604020202020204" pitchFamily="34" charset="0"/>
                          <a:ea typeface="+mn-ea"/>
                          <a:cs typeface="Arial" panose="020B0604020202020204" pitchFamily="34" charset="0"/>
                        </a:rPr>
                        <a:t>Programming 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Arial" panose="020B0604020202020204" pitchFamily="34" charset="0"/>
                          <a:ea typeface="+mn-ea"/>
                          <a:cs typeface="Arial" panose="020B0604020202020204" pitchFamily="34" charset="0"/>
                        </a:rPr>
                        <a:t>Unit Testing Frameworks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Arial" panose="020B0604020202020204" pitchFamily="34" charset="0"/>
                          <a:ea typeface="+mn-ea"/>
                          <a:cs typeface="Arial" panose="020B0604020202020204" pitchFamily="34" charset="0"/>
                        </a:rPr>
                        <a:t>1. ABAP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kern="1200" dirty="0">
                          <a:solidFill>
                            <a:schemeClr val="tx1"/>
                          </a:solidFill>
                          <a:latin typeface="Arial" panose="020B0604020202020204" pitchFamily="34" charset="0"/>
                          <a:ea typeface="+mn-ea"/>
                          <a:cs typeface="Arial" panose="020B0604020202020204" pitchFamily="34" charset="0"/>
                        </a:rPr>
                        <a:t>ABAP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sz="1400" kern="1200" dirty="0">
                          <a:solidFill>
                            <a:schemeClr val="tx1"/>
                          </a:solidFill>
                          <a:latin typeface="Arial" panose="020B0604020202020204" pitchFamily="34" charset="0"/>
                          <a:ea typeface="+mn-ea"/>
                          <a:cs typeface="Arial" panose="020B0604020202020204" pitchFamily="34" charset="0"/>
                        </a:rPr>
                        <a:t>2. 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kern="1200" dirty="0">
                          <a:solidFill>
                            <a:schemeClr val="tx1"/>
                          </a:solidFill>
                          <a:latin typeface="Arial" panose="020B0604020202020204" pitchFamily="34" charset="0"/>
                          <a:ea typeface="+mn-ea"/>
                          <a:cs typeface="Arial" panose="020B0604020202020204" pitchFamily="34" charset="0"/>
                        </a:rPr>
                        <a:t>AUnit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sz="1400" kern="1200" dirty="0">
                          <a:solidFill>
                            <a:schemeClr val="tx1"/>
                          </a:solidFill>
                          <a:latin typeface="Arial" panose="020B0604020202020204" pitchFamily="34" charset="0"/>
                          <a:ea typeface="+mn-ea"/>
                          <a:cs typeface="Arial" panose="020B0604020202020204" pitchFamily="34" charset="0"/>
                        </a:rPr>
                        <a:t>3. </a:t>
                      </a:r>
                      <a:r>
                        <a:rPr lang="en-US" sz="1400" kern="1200" dirty="0" err="1">
                          <a:solidFill>
                            <a:schemeClr val="tx1"/>
                          </a:solidFill>
                          <a:latin typeface="Arial" panose="020B0604020202020204" pitchFamily="34" charset="0"/>
                          <a:ea typeface="+mn-ea"/>
                          <a:cs typeface="Arial" panose="020B0604020202020204" pitchFamily="34" charset="0"/>
                        </a:rPr>
                        <a:t>.Net</a:t>
                      </a:r>
                      <a:endParaRPr lang="en-US" sz="14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kern="1200" dirty="0">
                          <a:solidFill>
                            <a:schemeClr val="tx1"/>
                          </a:solidFill>
                          <a:latin typeface="Arial" panose="020B0604020202020204" pitchFamily="34" charset="0"/>
                          <a:ea typeface="+mn-ea"/>
                          <a:cs typeface="Arial" panose="020B0604020202020204" pitchFamily="34" charset="0"/>
                        </a:rPr>
                        <a:t>Nunit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sz="1400" kern="1200" dirty="0">
                          <a:solidFill>
                            <a:schemeClr val="tx1"/>
                          </a:solidFill>
                          <a:latin typeface="Arial" panose="020B0604020202020204" pitchFamily="34" charset="0"/>
                          <a:ea typeface="+mn-ea"/>
                          <a:cs typeface="Arial" panose="020B0604020202020204" pitchFamily="34" charset="0"/>
                        </a:rPr>
                        <a:t>4. 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kern="1200" dirty="0">
                          <a:solidFill>
                            <a:schemeClr val="tx1"/>
                          </a:solidFill>
                          <a:latin typeface="Arial" panose="020B0604020202020204" pitchFamily="34" charset="0"/>
                          <a:ea typeface="+mn-ea"/>
                          <a:cs typeface="Arial" panose="020B0604020202020204" pitchFamily="34" charset="0"/>
                        </a:rPr>
                        <a:t>Junit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en-US" sz="1400" kern="1200" dirty="0">
                          <a:solidFill>
                            <a:schemeClr val="tx1"/>
                          </a:solidFill>
                          <a:latin typeface="Arial" panose="020B0604020202020204" pitchFamily="34" charset="0"/>
                          <a:ea typeface="+mn-ea"/>
                          <a:cs typeface="Arial" panose="020B0604020202020204" pitchFamily="34" charset="0"/>
                        </a:rPr>
                        <a:t>5. Haskell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kern="1200" dirty="0">
                          <a:solidFill>
                            <a:schemeClr val="tx1"/>
                          </a:solidFill>
                          <a:latin typeface="Arial" panose="020B0604020202020204" pitchFamily="34" charset="0"/>
                          <a:ea typeface="+mn-ea"/>
                          <a:cs typeface="Arial" panose="020B0604020202020204" pitchFamily="34" charset="0"/>
                        </a:rPr>
                        <a:t>Hunit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217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Arial" panose="020B0604020202020204" pitchFamily="34" charset="0"/>
                          <a:ea typeface="+mn-ea"/>
                          <a:cs typeface="Arial" panose="020B0604020202020204" pitchFamily="34" charset="0"/>
                        </a:rPr>
                        <a:t>6. PegaRULES Process Commander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kern="1200" dirty="0">
                          <a:solidFill>
                            <a:schemeClr val="tx1"/>
                          </a:solidFill>
                          <a:latin typeface="Arial" panose="020B0604020202020204" pitchFamily="34" charset="0"/>
                          <a:ea typeface="+mn-ea"/>
                          <a:cs typeface="Arial" panose="020B0604020202020204" pitchFamily="34" charset="0"/>
                        </a:rPr>
                        <a:t>PRUnit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r>
                        <a:rPr lang="en-US" sz="1400" kern="1200" dirty="0">
                          <a:solidFill>
                            <a:schemeClr val="tx1"/>
                          </a:solidFill>
                          <a:latin typeface="Arial" panose="020B0604020202020204" pitchFamily="34" charset="0"/>
                          <a:ea typeface="+mn-ea"/>
                          <a:cs typeface="Arial" panose="020B0604020202020204" pitchFamily="34" charset="0"/>
                        </a:rPr>
                        <a:t>7.</a:t>
                      </a:r>
                      <a:r>
                        <a:rPr lang="en-US" sz="1400" kern="1200" baseline="0" dirty="0">
                          <a:solidFill>
                            <a:schemeClr val="tx1"/>
                          </a:solidFill>
                          <a:latin typeface="Arial" panose="020B0604020202020204" pitchFamily="34" charset="0"/>
                          <a:ea typeface="+mn-ea"/>
                          <a:cs typeface="Arial" panose="020B0604020202020204" pitchFamily="34" charset="0"/>
                        </a:rPr>
                        <a:t> PHP</a:t>
                      </a:r>
                      <a:endParaRPr lang="en-US" sz="1400" kern="12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kern="1200" dirty="0">
                          <a:solidFill>
                            <a:schemeClr val="tx1"/>
                          </a:solidFill>
                          <a:latin typeface="Arial" panose="020B0604020202020204" pitchFamily="34" charset="0"/>
                          <a:ea typeface="+mn-ea"/>
                          <a:cs typeface="Arial" panose="020B0604020202020204" pitchFamily="34" charset="0"/>
                        </a:rPr>
                        <a:t>PHPUnit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a:txBody>
                    <a:bodyPr/>
                    <a:lstStyle/>
                    <a:p>
                      <a:r>
                        <a:rPr lang="en-US" sz="1400" kern="1200" dirty="0">
                          <a:solidFill>
                            <a:schemeClr val="tx1"/>
                          </a:solidFill>
                          <a:latin typeface="Arial" panose="020B0604020202020204" pitchFamily="34" charset="0"/>
                          <a:ea typeface="+mn-ea"/>
                          <a:cs typeface="Arial" panose="020B0604020202020204" pitchFamily="34" charset="0"/>
                        </a:rPr>
                        <a:t>8. Smalltalk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kern="1200" dirty="0">
                          <a:solidFill>
                            <a:schemeClr val="tx1"/>
                          </a:solidFill>
                          <a:latin typeface="Arial" panose="020B0604020202020204" pitchFamily="34" charset="0"/>
                          <a:ea typeface="+mn-ea"/>
                          <a:cs typeface="Arial" panose="020B0604020202020204" pitchFamily="34" charset="0"/>
                        </a:rPr>
                        <a:t>Sunit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70840">
                <a:tc>
                  <a:txBody>
                    <a:bodyPr/>
                    <a:lstStyle/>
                    <a:p>
                      <a:r>
                        <a:rPr lang="en-US" sz="1400" kern="1200" dirty="0">
                          <a:solidFill>
                            <a:schemeClr val="tx1"/>
                          </a:solidFill>
                          <a:latin typeface="Arial" panose="020B0604020202020204" pitchFamily="34" charset="0"/>
                          <a:ea typeface="+mn-ea"/>
                          <a:cs typeface="Arial" panose="020B0604020202020204" pitchFamily="34" charset="0"/>
                        </a:rPr>
                        <a:t>9. PL/SQL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kern="1200" dirty="0">
                          <a:solidFill>
                            <a:schemeClr val="tx1"/>
                          </a:solidFill>
                          <a:latin typeface="Arial" panose="020B0604020202020204" pitchFamily="34" charset="0"/>
                          <a:ea typeface="+mn-ea"/>
                          <a:cs typeface="Arial" panose="020B0604020202020204" pitchFamily="34" charset="0"/>
                        </a:rPr>
                        <a:t>PLUTO,pl/unit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70840">
                <a:tc>
                  <a:txBody>
                    <a:bodyPr/>
                    <a:lstStyle/>
                    <a:p>
                      <a:r>
                        <a:rPr lang="en-US" sz="1400" kern="1200" dirty="0">
                          <a:solidFill>
                            <a:schemeClr val="tx1"/>
                          </a:solidFill>
                          <a:latin typeface="Arial" panose="020B0604020202020204" pitchFamily="34" charset="0"/>
                          <a:ea typeface="+mn-ea"/>
                          <a:cs typeface="Arial" panose="020B0604020202020204" pitchFamily="34" charset="0"/>
                        </a:rPr>
                        <a:t>10. VisualBasic (VB6.0)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kern="1200" dirty="0">
                          <a:solidFill>
                            <a:schemeClr val="tx1"/>
                          </a:solidFill>
                          <a:latin typeface="Arial" panose="020B0604020202020204" pitchFamily="34" charset="0"/>
                          <a:ea typeface="+mn-ea"/>
                          <a:cs typeface="Arial" panose="020B0604020202020204" pitchFamily="34" charset="0"/>
                        </a:rPr>
                        <a:t>vbUnit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sp>
        <p:nvSpPr>
          <p:cNvPr id="4" name="Title 3"/>
          <p:cNvSpPr>
            <a:spLocks noGrp="1"/>
          </p:cNvSpPr>
          <p:nvPr>
            <p:ph type="title"/>
          </p:nvPr>
        </p:nvSpPr>
        <p:spPr/>
        <p:txBody>
          <a:bodyPr/>
          <a:lstStyle/>
          <a:p>
            <a:r>
              <a:rPr lang="en-US" dirty="0"/>
              <a:t>Frameworks for Various Languages</a:t>
            </a:r>
          </a:p>
        </p:txBody>
      </p:sp>
      <p:sp>
        <p:nvSpPr>
          <p:cNvPr id="8" name="Rectangle 7"/>
          <p:cNvSpPr/>
          <p:nvPr/>
        </p:nvSpPr>
        <p:spPr>
          <a:xfrm>
            <a:off x="228599" y="1186642"/>
            <a:ext cx="8616143"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Following table lists the unit testing framework tools for various programming languages: </a:t>
            </a:r>
          </a:p>
        </p:txBody>
      </p:sp>
    </p:spTree>
    <p:extLst>
      <p:ext uri="{BB962C8B-B14F-4D97-AF65-F5344CB8AC3E}">
        <p14:creationId xmlns:p14="http://schemas.microsoft.com/office/powerpoint/2010/main" val="966507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139927" y="1147091"/>
            <a:ext cx="8232775" cy="396548"/>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bg1"/>
              </a:solidFill>
              <a:latin typeface="Arial" panose="020B0604020202020204" pitchFamily="34" charset="0"/>
              <a:cs typeface="Arial" panose="020B0604020202020204" pitchFamily="34" charset="0"/>
            </a:endParaRPr>
          </a:p>
          <a:p>
            <a:endParaRPr lang="en-AU" sz="2400" b="1" dirty="0">
              <a:solidFill>
                <a:schemeClr val="bg1"/>
              </a:solidFill>
              <a:latin typeface="Arial" panose="020B0604020202020204" pitchFamily="34" charset="0"/>
              <a:cs typeface="Arial" panose="020B0604020202020204" pitchFamily="34" charset="0"/>
            </a:endParaRPr>
          </a:p>
        </p:txBody>
      </p:sp>
      <p:sp>
        <p:nvSpPr>
          <p:cNvPr id="6" name="Content Placeholder 4"/>
          <p:cNvSpPr txBox="1">
            <a:spLocks/>
          </p:cNvSpPr>
          <p:nvPr/>
        </p:nvSpPr>
        <p:spPr>
          <a:xfrm>
            <a:off x="288758" y="1219200"/>
            <a:ext cx="8550442" cy="5181600"/>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dirty="0">
                <a:solidFill>
                  <a:schemeClr val="bg1"/>
                </a:solidFill>
                <a:latin typeface="Arial" panose="020B0604020202020204" pitchFamily="34" charset="0"/>
                <a:cs typeface="Arial" panose="020B0604020202020204" pitchFamily="34" charset="0"/>
              </a:rPr>
              <a:t>You need to install JDK (Java Development Kit), which comes with the JVM (Java Virtual Machine) and JRE(Java Runtime Environment) to use the facility of unit testing in Java.</a:t>
            </a:r>
          </a:p>
          <a:p>
            <a:r>
              <a:rPr lang="en-US" altLang="en-US" sz="1800" dirty="0">
                <a:solidFill>
                  <a:schemeClr val="bg1"/>
                </a:solidFill>
                <a:latin typeface="Arial" panose="020B0604020202020204" pitchFamily="34" charset="0"/>
                <a:cs typeface="Arial" panose="020B0604020202020204" pitchFamily="34" charset="0"/>
              </a:rPr>
              <a:t>Only after installing JDK you can compile, run and test the code.</a:t>
            </a:r>
          </a:p>
          <a:p>
            <a:r>
              <a:rPr lang="en-US" altLang="en-US" sz="1800" dirty="0">
                <a:solidFill>
                  <a:schemeClr val="bg1"/>
                </a:solidFill>
                <a:latin typeface="Arial" panose="020B0604020202020204" pitchFamily="34" charset="0"/>
                <a:cs typeface="Arial" panose="020B0604020202020204" pitchFamily="34" charset="0"/>
              </a:rPr>
              <a:t>You can also install IDE (Integrated Development Environment), such as Eclipse / NetBeans.</a:t>
            </a:r>
          </a:p>
          <a:p>
            <a:pPr marL="0" indent="0">
              <a:lnSpc>
                <a:spcPct val="100000"/>
              </a:lnSpc>
              <a:spcBef>
                <a:spcPts val="600"/>
              </a:spcBef>
              <a:buNone/>
            </a:pPr>
            <a:r>
              <a:rPr lang="en-US" altLang="en-US" sz="1800" b="1" dirty="0">
                <a:solidFill>
                  <a:schemeClr val="bg1"/>
                </a:solidFill>
                <a:latin typeface="Arial" panose="020B0604020202020204" pitchFamily="34" charset="0"/>
                <a:cs typeface="Arial" panose="020B0604020202020204" pitchFamily="34" charset="0"/>
              </a:rPr>
              <a:t>Testing tools for Java</a:t>
            </a:r>
          </a:p>
          <a:p>
            <a:pPr marL="0" indent="0">
              <a:lnSpc>
                <a:spcPct val="100000"/>
              </a:lnSpc>
              <a:spcBef>
                <a:spcPts val="600"/>
              </a:spcBef>
              <a:buNone/>
            </a:pPr>
            <a:r>
              <a:rPr lang="en-US" altLang="en-US" sz="1800" dirty="0">
                <a:solidFill>
                  <a:schemeClr val="bg1"/>
                </a:solidFill>
                <a:latin typeface="Arial" panose="020B0604020202020204" pitchFamily="34" charset="0"/>
                <a:cs typeface="Arial" panose="020B0604020202020204" pitchFamily="34" charset="0"/>
              </a:rPr>
              <a:t>Following are the testing tools for Java:</a:t>
            </a:r>
          </a:p>
          <a:p>
            <a:pPr lvl="1"/>
            <a:r>
              <a:rPr lang="en-US" altLang="en-US" sz="1800" dirty="0">
                <a:solidFill>
                  <a:schemeClr val="bg1"/>
                </a:solidFill>
                <a:latin typeface="Arial" panose="020B0604020202020204" pitchFamily="34" charset="0"/>
                <a:cs typeface="Arial" panose="020B0604020202020204" pitchFamily="34" charset="0"/>
              </a:rPr>
              <a:t>Arquillian</a:t>
            </a:r>
          </a:p>
          <a:p>
            <a:pPr lvl="1"/>
            <a:r>
              <a:rPr lang="en-US" altLang="en-US" sz="1800" dirty="0">
                <a:solidFill>
                  <a:schemeClr val="bg1"/>
                </a:solidFill>
                <a:latin typeface="Arial" panose="020B0604020202020204" pitchFamily="34" charset="0"/>
                <a:cs typeface="Arial" panose="020B0604020202020204" pitchFamily="34" charset="0"/>
              </a:rPr>
              <a:t>Jtest</a:t>
            </a:r>
          </a:p>
          <a:p>
            <a:pPr lvl="1"/>
            <a:r>
              <a:rPr lang="en-US" altLang="en-US" sz="1800" dirty="0">
                <a:solidFill>
                  <a:schemeClr val="bg1"/>
                </a:solidFill>
                <a:latin typeface="Arial" panose="020B0604020202020204" pitchFamily="34" charset="0"/>
                <a:cs typeface="Arial" panose="020B0604020202020204" pitchFamily="34" charset="0"/>
              </a:rPr>
              <a:t>The Grinder</a:t>
            </a:r>
          </a:p>
          <a:p>
            <a:pPr lvl="1"/>
            <a:r>
              <a:rPr lang="en-US" altLang="en-US" sz="1800" dirty="0">
                <a:solidFill>
                  <a:schemeClr val="bg1"/>
                </a:solidFill>
                <a:latin typeface="Arial" panose="020B0604020202020204" pitchFamily="34" charset="0"/>
                <a:cs typeface="Arial" panose="020B0604020202020204" pitchFamily="34" charset="0"/>
              </a:rPr>
              <a:t>TestNG</a:t>
            </a:r>
          </a:p>
          <a:p>
            <a:pPr lvl="1"/>
            <a:r>
              <a:rPr lang="en-US" altLang="en-US" sz="1800" dirty="0">
                <a:solidFill>
                  <a:schemeClr val="bg1"/>
                </a:solidFill>
                <a:latin typeface="Arial" panose="020B0604020202020204" pitchFamily="34" charset="0"/>
                <a:cs typeface="Arial" panose="020B0604020202020204" pitchFamily="34" charset="0"/>
              </a:rPr>
              <a:t>Junit</a:t>
            </a:r>
          </a:p>
          <a:p>
            <a:pPr lvl="1"/>
            <a:r>
              <a:rPr lang="en-US" altLang="en-US" sz="1800" dirty="0">
                <a:solidFill>
                  <a:schemeClr val="bg1"/>
                </a:solidFill>
                <a:latin typeface="Arial" panose="020B0604020202020204" pitchFamily="34" charset="0"/>
                <a:cs typeface="Arial" panose="020B0604020202020204" pitchFamily="34" charset="0"/>
              </a:rPr>
              <a:t>Jwalk</a:t>
            </a:r>
          </a:p>
          <a:p>
            <a:pPr lvl="1"/>
            <a:r>
              <a:rPr lang="en-US" altLang="en-US" sz="1800" dirty="0">
                <a:solidFill>
                  <a:schemeClr val="bg1"/>
                </a:solidFill>
                <a:latin typeface="Arial" panose="020B0604020202020204" pitchFamily="34" charset="0"/>
                <a:cs typeface="Arial" panose="020B0604020202020204" pitchFamily="34" charset="0"/>
              </a:rPr>
              <a:t>Mockito</a:t>
            </a:r>
          </a:p>
          <a:p>
            <a:pPr lvl="1"/>
            <a:r>
              <a:rPr lang="en-US" altLang="en-US" sz="1800" dirty="0" err="1">
                <a:solidFill>
                  <a:schemeClr val="bg1"/>
                </a:solidFill>
                <a:latin typeface="Arial" panose="020B0604020202020204" pitchFamily="34" charset="0"/>
                <a:cs typeface="Arial" panose="020B0604020202020204" pitchFamily="34" charset="0"/>
              </a:rPr>
              <a:t>Powermock</a:t>
            </a:r>
            <a:endParaRPr lang="en-AU" sz="1800" dirty="0">
              <a:solidFill>
                <a:schemeClr val="bg1"/>
              </a:solidFill>
              <a:latin typeface="Arial" panose="020B0604020202020204" pitchFamily="34" charset="0"/>
              <a:cs typeface="Arial" panose="020B0604020202020204" pitchFamily="34" charset="0"/>
            </a:endParaRPr>
          </a:p>
        </p:txBody>
      </p:sp>
      <p:sp>
        <p:nvSpPr>
          <p:cNvPr id="4" name="Title 3"/>
          <p:cNvSpPr>
            <a:spLocks noGrp="1"/>
          </p:cNvSpPr>
          <p:nvPr>
            <p:ph type="title"/>
          </p:nvPr>
        </p:nvSpPr>
        <p:spPr/>
        <p:txBody>
          <a:bodyPr/>
          <a:lstStyle/>
          <a:p>
            <a:r>
              <a:rPr lang="en-US" dirty="0"/>
              <a:t>Framework Tools for Java</a:t>
            </a:r>
          </a:p>
        </p:txBody>
      </p:sp>
    </p:spTree>
    <p:extLst>
      <p:ext uri="{BB962C8B-B14F-4D97-AF65-F5344CB8AC3E}">
        <p14:creationId xmlns:p14="http://schemas.microsoft.com/office/powerpoint/2010/main" val="900722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139927" y="1147091"/>
            <a:ext cx="8232775" cy="396548"/>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bg1"/>
              </a:solidFill>
              <a:latin typeface="Arial" panose="020B0604020202020204" pitchFamily="34" charset="0"/>
              <a:cs typeface="Arial" panose="020B0604020202020204" pitchFamily="34" charset="0"/>
            </a:endParaRPr>
          </a:p>
          <a:p>
            <a:endParaRPr lang="en-AU" sz="2400" b="1" dirty="0">
              <a:solidFill>
                <a:schemeClr val="bg1"/>
              </a:solidFill>
              <a:latin typeface="Arial" panose="020B0604020202020204" pitchFamily="34" charset="0"/>
              <a:cs typeface="Arial" panose="020B0604020202020204" pitchFamily="34" charset="0"/>
            </a:endParaRPr>
          </a:p>
        </p:txBody>
      </p:sp>
      <p:sp>
        <p:nvSpPr>
          <p:cNvPr id="6" name="Content Placeholder 4"/>
          <p:cNvSpPr txBox="1">
            <a:spLocks/>
          </p:cNvSpPr>
          <p:nvPr/>
        </p:nvSpPr>
        <p:spPr>
          <a:xfrm>
            <a:off x="228600" y="4007645"/>
            <a:ext cx="8232775" cy="2316955"/>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altLang="en-US" sz="1800" b="1" dirty="0">
                <a:solidFill>
                  <a:schemeClr val="bg1"/>
                </a:solidFill>
                <a:latin typeface="Arial" panose="020B0604020202020204" pitchFamily="34" charset="0"/>
                <a:cs typeface="Arial" panose="020B0604020202020204" pitchFamily="34" charset="0"/>
              </a:rPr>
              <a:t>Testing tools for </a:t>
            </a:r>
            <a:r>
              <a:rPr lang="en-US" altLang="en-US" sz="1800" b="1" dirty="0" err="1">
                <a:solidFill>
                  <a:schemeClr val="bg1"/>
                </a:solidFill>
                <a:latin typeface="Arial" panose="020B0604020202020204" pitchFamily="34" charset="0"/>
                <a:cs typeface="Arial" panose="020B0604020202020204" pitchFamily="34" charset="0"/>
              </a:rPr>
              <a:t>DotNet</a:t>
            </a:r>
            <a:endParaRPr lang="en-US" altLang="en-US" sz="1800" b="1" dirty="0">
              <a:solidFill>
                <a:schemeClr val="bg1"/>
              </a:solidFill>
              <a:latin typeface="Arial" panose="020B0604020202020204" pitchFamily="34" charset="0"/>
              <a:cs typeface="Arial" panose="020B0604020202020204" pitchFamily="34" charset="0"/>
            </a:endParaRPr>
          </a:p>
          <a:p>
            <a:pPr marL="0" indent="0">
              <a:lnSpc>
                <a:spcPct val="100000"/>
              </a:lnSpc>
              <a:spcBef>
                <a:spcPts val="600"/>
              </a:spcBef>
              <a:buNone/>
            </a:pPr>
            <a:r>
              <a:rPr lang="en-US" altLang="en-US" sz="1800" dirty="0">
                <a:solidFill>
                  <a:schemeClr val="bg1"/>
                </a:solidFill>
                <a:latin typeface="Arial" panose="020B0604020202020204" pitchFamily="34" charset="0"/>
                <a:cs typeface="Arial" panose="020B0604020202020204" pitchFamily="34" charset="0"/>
              </a:rPr>
              <a:t>Following are the  testing tools for </a:t>
            </a:r>
            <a:r>
              <a:rPr lang="en-US" altLang="en-US" sz="1800" dirty="0" err="1">
                <a:solidFill>
                  <a:schemeClr val="bg1"/>
                </a:solidFill>
                <a:latin typeface="Arial" panose="020B0604020202020204" pitchFamily="34" charset="0"/>
                <a:cs typeface="Arial" panose="020B0604020202020204" pitchFamily="34" charset="0"/>
              </a:rPr>
              <a:t>DotNet</a:t>
            </a:r>
            <a:r>
              <a:rPr lang="en-US" altLang="en-US" sz="1800" dirty="0">
                <a:solidFill>
                  <a:schemeClr val="bg1"/>
                </a:solidFill>
                <a:latin typeface="Arial" panose="020B0604020202020204" pitchFamily="34" charset="0"/>
                <a:cs typeface="Arial" panose="020B0604020202020204" pitchFamily="34" charset="0"/>
              </a:rPr>
              <a:t>:</a:t>
            </a:r>
          </a:p>
          <a:p>
            <a:pPr lvl="1"/>
            <a:r>
              <a:rPr lang="en-US" altLang="en-US" sz="1800" dirty="0" err="1">
                <a:solidFill>
                  <a:schemeClr val="bg1"/>
                </a:solidFill>
                <a:latin typeface="Arial" panose="020B0604020202020204" pitchFamily="34" charset="0"/>
                <a:cs typeface="Arial" panose="020B0604020202020204" pitchFamily="34" charset="0"/>
              </a:rPr>
              <a:t>DbUnit.Net</a:t>
            </a:r>
            <a:endParaRPr lang="en-US" altLang="en-US" sz="1800" dirty="0">
              <a:solidFill>
                <a:schemeClr val="bg1"/>
              </a:solidFill>
              <a:latin typeface="Arial" panose="020B0604020202020204" pitchFamily="34" charset="0"/>
              <a:cs typeface="Arial" panose="020B0604020202020204" pitchFamily="34" charset="0"/>
            </a:endParaRPr>
          </a:p>
          <a:p>
            <a:pPr lvl="1"/>
            <a:r>
              <a:rPr lang="en-US" altLang="en-US" sz="1800" dirty="0">
                <a:solidFill>
                  <a:schemeClr val="bg1"/>
                </a:solidFill>
                <a:latin typeface="Arial" panose="020B0604020202020204" pitchFamily="34" charset="0"/>
                <a:cs typeface="Arial" panose="020B0604020202020204" pitchFamily="34" charset="0"/>
              </a:rPr>
              <a:t>MSTest</a:t>
            </a:r>
          </a:p>
          <a:p>
            <a:pPr lvl="1"/>
            <a:r>
              <a:rPr lang="en-US" altLang="en-US" sz="1800" dirty="0">
                <a:solidFill>
                  <a:schemeClr val="bg1"/>
                </a:solidFill>
                <a:latin typeface="Arial" panose="020B0604020202020204" pitchFamily="34" charset="0"/>
                <a:cs typeface="Arial" panose="020B0604020202020204" pitchFamily="34" charset="0"/>
              </a:rPr>
              <a:t>csUnit</a:t>
            </a:r>
          </a:p>
          <a:p>
            <a:pPr lvl="1"/>
            <a:r>
              <a:rPr lang="en-US" altLang="en-US" sz="1800" dirty="0">
                <a:solidFill>
                  <a:schemeClr val="bg1"/>
                </a:solidFill>
                <a:latin typeface="Arial" panose="020B0604020202020204" pitchFamily="34" charset="0"/>
                <a:cs typeface="Arial" panose="020B0604020202020204" pitchFamily="34" charset="0"/>
              </a:rPr>
              <a:t>NUnitAsp</a:t>
            </a:r>
          </a:p>
          <a:p>
            <a:pPr lvl="1"/>
            <a:r>
              <a:rPr lang="en-US" altLang="en-US" sz="1800" dirty="0" err="1">
                <a:solidFill>
                  <a:schemeClr val="bg1"/>
                </a:solidFill>
                <a:latin typeface="Arial" panose="020B0604020202020204" pitchFamily="34" charset="0"/>
                <a:cs typeface="Arial" panose="020B0604020202020204" pitchFamily="34" charset="0"/>
              </a:rPr>
              <a:t>Pex</a:t>
            </a:r>
            <a:endParaRPr lang="en-AU" sz="1400"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Framework Tools for C# </a:t>
            </a:r>
            <a:r>
              <a:rPr lang="en-US" dirty="0" err="1"/>
              <a:t>DotNet</a:t>
            </a:r>
            <a:endParaRPr lang="en-US" dirty="0"/>
          </a:p>
        </p:txBody>
      </p:sp>
      <p:sp>
        <p:nvSpPr>
          <p:cNvPr id="4" name="Rectangle 3"/>
          <p:cNvSpPr/>
          <p:nvPr/>
        </p:nvSpPr>
        <p:spPr>
          <a:xfrm>
            <a:off x="228600" y="1143000"/>
            <a:ext cx="8554452" cy="646331"/>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Nunit is a testing framework tool used for all </a:t>
            </a:r>
            <a:r>
              <a:rPr lang="en-US" altLang="en-US" dirty="0" err="1">
                <a:solidFill>
                  <a:schemeClr val="bg1"/>
                </a:solidFill>
                <a:latin typeface="Arial" panose="020B0604020202020204" pitchFamily="34" charset="0"/>
                <a:cs typeface="Arial" panose="020B0604020202020204" pitchFamily="34" charset="0"/>
              </a:rPr>
              <a:t>Dotnet</a:t>
            </a:r>
            <a:r>
              <a:rPr lang="en-US" altLang="en-US" dirty="0">
                <a:solidFill>
                  <a:schemeClr val="bg1"/>
                </a:solidFill>
                <a:latin typeface="Arial" panose="020B0604020202020204" pitchFamily="34" charset="0"/>
                <a:cs typeface="Arial" panose="020B0604020202020204" pitchFamily="34" charset="0"/>
              </a:rPr>
              <a:t> languages. It is initially ported from Junit and added with many new features in production release version 3.0.</a:t>
            </a:r>
          </a:p>
        </p:txBody>
      </p:sp>
      <p:sp>
        <p:nvSpPr>
          <p:cNvPr id="5" name="Rectangle 4"/>
          <p:cNvSpPr/>
          <p:nvPr/>
        </p:nvSpPr>
        <p:spPr>
          <a:xfrm>
            <a:off x="228601" y="1854875"/>
            <a:ext cx="8610599" cy="2031325"/>
          </a:xfrm>
          <a:prstGeom prst="rect">
            <a:avLst/>
          </a:prstGeom>
        </p:spPr>
        <p:txBody>
          <a:bodyPr wrap="square">
            <a:spAutoFit/>
          </a:bodyPr>
          <a:lstStyle/>
          <a:p>
            <a:r>
              <a:rPr lang="en-US" altLang="en-US" b="1" dirty="0">
                <a:solidFill>
                  <a:schemeClr val="bg1"/>
                </a:solidFill>
                <a:latin typeface="Arial" panose="020B0604020202020204" pitchFamily="34" charset="0"/>
                <a:cs typeface="Arial" panose="020B0604020202020204" pitchFamily="34" charset="0"/>
              </a:rPr>
              <a:t>Features of Nunit</a:t>
            </a:r>
          </a:p>
          <a:p>
            <a:r>
              <a:rPr lang="en-US" altLang="en-US" dirty="0">
                <a:solidFill>
                  <a:schemeClr val="bg1"/>
                </a:solidFill>
                <a:latin typeface="Arial" panose="020B0604020202020204" pitchFamily="34" charset="0"/>
                <a:cs typeface="Arial" panose="020B0604020202020204" pitchFamily="34" charset="0"/>
              </a:rPr>
              <a:t>Following are the key features of Nunit:</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Nunit is a popular testing framework and created by Philip Craig for </a:t>
            </a:r>
            <a:r>
              <a:rPr lang="en-US" dirty="0" err="1">
                <a:solidFill>
                  <a:schemeClr val="bg1"/>
                </a:solidFill>
                <a:latin typeface="Arial" panose="020B0604020202020204" pitchFamily="34" charset="0"/>
                <a:cs typeface="Arial" panose="020B0604020202020204" pitchFamily="34" charset="0"/>
              </a:rPr>
              <a:t>dotnet</a:t>
            </a:r>
            <a:r>
              <a:rPr lang="en-US" dirty="0">
                <a:solidFill>
                  <a:schemeClr val="bg1"/>
                </a:solidFill>
                <a:latin typeface="Arial" panose="020B0604020202020204" pitchFamily="34" charset="0"/>
                <a:cs typeface="Arial" panose="020B0604020202020204" pitchFamily="34" charset="0"/>
              </a:rPr>
              <a:t>. </a:t>
            </a:r>
            <a:endParaRPr lang="en-US" alt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It is a unit testing for performing the Unit Testing on Dotnet platform.</a:t>
            </a:r>
          </a:p>
          <a:p>
            <a:pPr marL="285750" indent="-285750">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It is an automated Unit testing tool.</a:t>
            </a:r>
          </a:p>
          <a:p>
            <a:pPr marL="285750" indent="-285750">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It is an open source.</a:t>
            </a:r>
          </a:p>
          <a:p>
            <a:pPr marL="285750" indent="-285750">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Test scripts should be created by the developer and that can be executed in this.</a:t>
            </a:r>
          </a:p>
        </p:txBody>
      </p:sp>
    </p:spTree>
    <p:extLst>
      <p:ext uri="{BB962C8B-B14F-4D97-AF65-F5344CB8AC3E}">
        <p14:creationId xmlns:p14="http://schemas.microsoft.com/office/powerpoint/2010/main" val="305355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139927" y="1147091"/>
            <a:ext cx="8232775" cy="396548"/>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bg1"/>
              </a:solidFill>
              <a:latin typeface="Arial" panose="020B0604020202020204" pitchFamily="34" charset="0"/>
              <a:cs typeface="Arial" panose="020B0604020202020204" pitchFamily="34" charset="0"/>
            </a:endParaRPr>
          </a:p>
          <a:p>
            <a:endParaRPr lang="en-AU" sz="2400" b="1" dirty="0">
              <a:solidFill>
                <a:schemeClr val="bg1"/>
              </a:solidFill>
              <a:latin typeface="Arial" panose="020B0604020202020204" pitchFamily="34" charset="0"/>
              <a:cs typeface="Arial" panose="020B0604020202020204" pitchFamily="34" charset="0"/>
            </a:endParaRPr>
          </a:p>
        </p:txBody>
      </p:sp>
      <p:sp>
        <p:nvSpPr>
          <p:cNvPr id="6" name="Content Placeholder 4"/>
          <p:cNvSpPr txBox="1">
            <a:spLocks/>
          </p:cNvSpPr>
          <p:nvPr/>
        </p:nvSpPr>
        <p:spPr>
          <a:xfrm>
            <a:off x="228600" y="1143000"/>
            <a:ext cx="8610600" cy="5029200"/>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dirty="0">
                <a:solidFill>
                  <a:schemeClr val="bg1"/>
                </a:solidFill>
                <a:latin typeface="Arial" panose="020B0604020202020204" pitchFamily="34" charset="0"/>
                <a:cs typeface="Arial" panose="020B0604020202020204" pitchFamily="34" charset="0"/>
              </a:rPr>
              <a:t>Following are the different unit testing framework tools for PL/SQL:</a:t>
            </a:r>
          </a:p>
          <a:p>
            <a:pPr marL="0" indent="0">
              <a:buNone/>
            </a:pPr>
            <a:r>
              <a:rPr lang="en-US" altLang="en-US" sz="1800" b="1" dirty="0">
                <a:solidFill>
                  <a:schemeClr val="bg1"/>
                </a:solidFill>
                <a:latin typeface="Arial" panose="020B0604020202020204" pitchFamily="34" charset="0"/>
                <a:cs typeface="Arial" panose="020B0604020202020204" pitchFamily="34" charset="0"/>
              </a:rPr>
              <a:t>utPLSQL</a:t>
            </a:r>
            <a:endParaRPr lang="en-US" altLang="en-US" sz="1800" dirty="0">
              <a:solidFill>
                <a:schemeClr val="bg1"/>
              </a:solidFill>
              <a:latin typeface="Arial" panose="020B0604020202020204" pitchFamily="34" charset="0"/>
              <a:cs typeface="Arial" panose="020B0604020202020204" pitchFamily="34" charset="0"/>
            </a:endParaRPr>
          </a:p>
          <a:p>
            <a:pPr marL="0" indent="0">
              <a:buNone/>
            </a:pPr>
            <a:endParaRPr lang="en-US" sz="1800" dirty="0">
              <a:solidFill>
                <a:schemeClr val="bg1"/>
              </a:solidFill>
              <a:latin typeface="Arial" panose="020B0604020202020204" pitchFamily="34" charset="0"/>
              <a:cs typeface="Arial" panose="020B0604020202020204" pitchFamily="34" charset="0"/>
            </a:endParaRPr>
          </a:p>
          <a:p>
            <a:pPr marL="0" indent="0">
              <a:buNone/>
            </a:pPr>
            <a:endParaRPr lang="en-US" sz="1800" dirty="0">
              <a:solidFill>
                <a:schemeClr val="bg1"/>
              </a:solidFill>
              <a:latin typeface="Arial" panose="020B0604020202020204" pitchFamily="34" charset="0"/>
              <a:cs typeface="Arial" panose="020B0604020202020204" pitchFamily="34" charset="0"/>
            </a:endParaRPr>
          </a:p>
          <a:p>
            <a:pPr marL="0" indent="0">
              <a:buNone/>
            </a:pPr>
            <a:r>
              <a:rPr lang="en-US" sz="1800" b="1" dirty="0">
                <a:solidFill>
                  <a:schemeClr val="bg1"/>
                </a:solidFill>
                <a:latin typeface="Arial" panose="020B0604020202020204" pitchFamily="34" charset="0"/>
                <a:cs typeface="Arial" panose="020B0604020202020204" pitchFamily="34" charset="0"/>
              </a:rPr>
              <a:t>PL/SQL Unit Testing for Oracle (PLUTO)</a:t>
            </a:r>
          </a:p>
          <a:p>
            <a:pPr marL="0" indent="0">
              <a:buNone/>
            </a:pPr>
            <a:endParaRPr lang="en-US" sz="1800" dirty="0">
              <a:solidFill>
                <a:schemeClr val="bg1"/>
              </a:solidFill>
              <a:latin typeface="Arial" panose="020B0604020202020204" pitchFamily="34" charset="0"/>
              <a:cs typeface="Arial" panose="020B0604020202020204" pitchFamily="34" charset="0"/>
            </a:endParaRPr>
          </a:p>
          <a:p>
            <a:pPr marL="0" indent="0">
              <a:buNone/>
            </a:pPr>
            <a:endParaRPr lang="en-US" sz="1800" dirty="0">
              <a:solidFill>
                <a:schemeClr val="bg1"/>
              </a:solidFill>
              <a:latin typeface="Arial" panose="020B0604020202020204" pitchFamily="34" charset="0"/>
              <a:cs typeface="Arial" panose="020B0604020202020204" pitchFamily="34" charset="0"/>
            </a:endParaRPr>
          </a:p>
          <a:p>
            <a:pPr marL="0" indent="0">
              <a:buNone/>
            </a:pPr>
            <a:r>
              <a:rPr lang="en-US" altLang="en-US" sz="1800" b="1" dirty="0">
                <a:solidFill>
                  <a:schemeClr val="bg1"/>
                </a:solidFill>
                <a:latin typeface="Arial" panose="020B0604020202020204" pitchFamily="34" charset="0"/>
                <a:cs typeface="Arial" panose="020B0604020202020204" pitchFamily="34" charset="0"/>
              </a:rPr>
              <a:t>SQL Developer</a:t>
            </a:r>
            <a:endParaRPr lang="en-US" altLang="en-US" sz="1800" dirty="0">
              <a:solidFill>
                <a:schemeClr val="bg1"/>
              </a:solidFill>
              <a:latin typeface="Arial" panose="020B0604020202020204" pitchFamily="34" charset="0"/>
              <a:cs typeface="Arial" panose="020B0604020202020204" pitchFamily="34" charset="0"/>
            </a:endParaRPr>
          </a:p>
          <a:p>
            <a:pPr marL="0" indent="0">
              <a:buNone/>
            </a:pPr>
            <a:endParaRPr lang="en-US" altLang="en-US" sz="1800" dirty="0">
              <a:solidFill>
                <a:schemeClr val="bg1"/>
              </a:solidFill>
              <a:latin typeface="Arial" panose="020B0604020202020204" pitchFamily="34" charset="0"/>
              <a:cs typeface="Arial" panose="020B0604020202020204" pitchFamily="34" charset="0"/>
            </a:endParaRPr>
          </a:p>
          <a:p>
            <a:pPr marL="0" indent="0">
              <a:buNone/>
            </a:pPr>
            <a:endParaRPr lang="en-US" altLang="en-US" sz="1800" dirty="0">
              <a:solidFill>
                <a:schemeClr val="bg1"/>
              </a:solidFill>
              <a:latin typeface="Arial" panose="020B0604020202020204" pitchFamily="34" charset="0"/>
              <a:cs typeface="Arial" panose="020B0604020202020204" pitchFamily="34" charset="0"/>
            </a:endParaRPr>
          </a:p>
          <a:p>
            <a:pPr marL="0" indent="0">
              <a:buNone/>
            </a:pPr>
            <a:r>
              <a:rPr lang="en-US" altLang="en-US" sz="1800" b="1" dirty="0">
                <a:solidFill>
                  <a:schemeClr val="bg1"/>
                </a:solidFill>
                <a:latin typeface="Arial" panose="020B0604020202020204" pitchFamily="34" charset="0"/>
                <a:cs typeface="Arial" panose="020B0604020202020204" pitchFamily="34" charset="0"/>
              </a:rPr>
              <a:t>Pl/unit</a:t>
            </a:r>
            <a:endParaRPr lang="en-US" altLang="en-US" sz="1800" dirty="0">
              <a:solidFill>
                <a:schemeClr val="bg1"/>
              </a:solidFill>
              <a:latin typeface="Arial" panose="020B0604020202020204" pitchFamily="34" charset="0"/>
              <a:cs typeface="Arial" panose="020B0604020202020204" pitchFamily="34" charset="0"/>
            </a:endParaRPr>
          </a:p>
        </p:txBody>
      </p:sp>
      <p:sp>
        <p:nvSpPr>
          <p:cNvPr id="4" name="Title 3"/>
          <p:cNvSpPr>
            <a:spLocks noGrp="1"/>
          </p:cNvSpPr>
          <p:nvPr>
            <p:ph type="title"/>
          </p:nvPr>
        </p:nvSpPr>
        <p:spPr/>
        <p:txBody>
          <a:bodyPr/>
          <a:lstStyle/>
          <a:p>
            <a:r>
              <a:rPr lang="en-US" dirty="0"/>
              <a:t>Framework Tools for PL/SQL</a:t>
            </a:r>
          </a:p>
        </p:txBody>
      </p:sp>
      <p:sp>
        <p:nvSpPr>
          <p:cNvPr id="5" name="Rectangle 4"/>
          <p:cNvSpPr/>
          <p:nvPr/>
        </p:nvSpPr>
        <p:spPr>
          <a:xfrm>
            <a:off x="304800" y="1828800"/>
            <a:ext cx="8534400" cy="369332"/>
          </a:xfrm>
          <a:prstGeom prst="rect">
            <a:avLst/>
          </a:prstGeom>
          <a:ln>
            <a:solidFill>
              <a:schemeClr val="accent2">
                <a:lumMod val="75000"/>
              </a:schemeClr>
            </a:solidFill>
          </a:ln>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It is an open source testing tool, that was developed by </a:t>
            </a:r>
            <a:r>
              <a:rPr lang="en-US" dirty="0">
                <a:solidFill>
                  <a:schemeClr val="bg1"/>
                </a:solidFill>
                <a:latin typeface="Arial" panose="020B0604020202020204" pitchFamily="34" charset="0"/>
                <a:cs typeface="Arial" panose="020B0604020202020204" pitchFamily="34" charset="0"/>
              </a:rPr>
              <a:t>Steven Feuerste.</a:t>
            </a:r>
          </a:p>
        </p:txBody>
      </p:sp>
      <p:sp>
        <p:nvSpPr>
          <p:cNvPr id="8" name="Rectangle 7"/>
          <p:cNvSpPr/>
          <p:nvPr/>
        </p:nvSpPr>
        <p:spPr>
          <a:xfrm>
            <a:off x="304800" y="2967335"/>
            <a:ext cx="8534400" cy="646331"/>
          </a:xfrm>
          <a:prstGeom prst="rect">
            <a:avLst/>
          </a:prstGeom>
          <a:ln>
            <a:solidFill>
              <a:schemeClr val="accent2">
                <a:lumMod val="75000"/>
              </a:schemeClr>
            </a:solidFill>
          </a:ln>
        </p:spPr>
        <p:txBody>
          <a:bodyPr wrap="square">
            <a:spAutoFit/>
          </a:bodyPr>
          <a:lstStyle/>
          <a:p>
            <a:r>
              <a:rPr lang="en-US" dirty="0">
                <a:solidFill>
                  <a:schemeClr val="bg1"/>
                </a:solidFill>
                <a:latin typeface="Arial" panose="020B0604020202020204" pitchFamily="34" charset="0"/>
                <a:cs typeface="Arial" panose="020B0604020202020204" pitchFamily="34" charset="0"/>
              </a:rPr>
              <a:t>It is an open source testing tool which is modelled after Junit. It is based on the Oracle PL/SQL Object system.</a:t>
            </a:r>
          </a:p>
        </p:txBody>
      </p:sp>
      <p:sp>
        <p:nvSpPr>
          <p:cNvPr id="9" name="Rectangle 8"/>
          <p:cNvSpPr/>
          <p:nvPr/>
        </p:nvSpPr>
        <p:spPr>
          <a:xfrm>
            <a:off x="304800" y="4126468"/>
            <a:ext cx="8534400" cy="369332"/>
          </a:xfrm>
          <a:prstGeom prst="rect">
            <a:avLst/>
          </a:prstGeom>
          <a:ln>
            <a:solidFill>
              <a:schemeClr val="accent2">
                <a:lumMod val="75000"/>
              </a:schemeClr>
            </a:solidFill>
          </a:ln>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IDE environment for SQL and PL/SQL. It includes a unit tester as a part of it.</a:t>
            </a:r>
          </a:p>
        </p:txBody>
      </p:sp>
      <p:sp>
        <p:nvSpPr>
          <p:cNvPr id="10" name="Rectangle 9"/>
          <p:cNvSpPr/>
          <p:nvPr/>
        </p:nvSpPr>
        <p:spPr>
          <a:xfrm>
            <a:off x="304800" y="5171807"/>
            <a:ext cx="8534399" cy="646331"/>
          </a:xfrm>
          <a:prstGeom prst="rect">
            <a:avLst/>
          </a:prstGeom>
          <a:ln>
            <a:solidFill>
              <a:schemeClr val="accent2">
                <a:lumMod val="75000"/>
              </a:schemeClr>
            </a:solidFill>
          </a:ln>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It is a unit testing tool which provides the functionality to create the unit tests which is developed using Pl/SQL code.</a:t>
            </a:r>
          </a:p>
        </p:txBody>
      </p:sp>
    </p:spTree>
    <p:extLst>
      <p:ext uri="{BB962C8B-B14F-4D97-AF65-F5344CB8AC3E}">
        <p14:creationId xmlns:p14="http://schemas.microsoft.com/office/powerpoint/2010/main" val="1334884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Junit Demo</a:t>
            </a:r>
          </a:p>
        </p:txBody>
      </p:sp>
      <p:sp>
        <p:nvSpPr>
          <p:cNvPr id="4" name="Rectangle 3"/>
          <p:cNvSpPr/>
          <p:nvPr/>
        </p:nvSpPr>
        <p:spPr>
          <a:xfrm>
            <a:off x="304800" y="4876800"/>
            <a:ext cx="6019800" cy="369332"/>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To view the Junit demonstration, click the attached video:</a:t>
            </a:r>
          </a:p>
        </p:txBody>
      </p:sp>
      <p:sp>
        <p:nvSpPr>
          <p:cNvPr id="5" name="Rectangle 4"/>
          <p:cNvSpPr/>
          <p:nvPr/>
        </p:nvSpPr>
        <p:spPr>
          <a:xfrm>
            <a:off x="432136" y="1455913"/>
            <a:ext cx="7111664" cy="1631216"/>
          </a:xfrm>
          <a:prstGeom prst="rect">
            <a:avLst/>
          </a:prstGeom>
          <a:solidFill>
            <a:schemeClr val="bg1">
              <a:lumMod val="85000"/>
            </a:schemeClr>
          </a:solidFill>
        </p:spPr>
        <p:txBody>
          <a:bodyPr wrap="square">
            <a:spAutoFit/>
          </a:bodyPr>
          <a:lstStyle/>
          <a:p>
            <a:endParaRPr lang="en-GB" sz="1000" dirty="0">
              <a:solidFill>
                <a:schemeClr val="tx2">
                  <a:lumMod val="75000"/>
                </a:schemeClr>
              </a:solidFill>
              <a:latin typeface="Arial" panose="020B0604020202020204" pitchFamily="34" charset="0"/>
              <a:cs typeface="Arial" panose="020B0604020202020204" pitchFamily="34" charset="0"/>
            </a:endParaRPr>
          </a:p>
          <a:p>
            <a:r>
              <a:rPr lang="en-GB" dirty="0">
                <a:solidFill>
                  <a:schemeClr val="tx2">
                    <a:lumMod val="75000"/>
                  </a:schemeClr>
                </a:solidFill>
                <a:latin typeface="Arial" panose="020B0604020202020204" pitchFamily="34" charset="0"/>
                <a:cs typeface="Arial" panose="020B0604020202020204" pitchFamily="34" charset="0"/>
              </a:rPr>
              <a:t>The JUnit is a open source testing framework. Junit provides a stable testing environment and a robust set of features and tools to perform testing. </a:t>
            </a:r>
          </a:p>
          <a:p>
            <a:r>
              <a:rPr lang="en-GB" dirty="0">
                <a:solidFill>
                  <a:schemeClr val="tx2">
                    <a:lumMod val="75000"/>
                  </a:schemeClr>
                </a:solidFill>
                <a:latin typeface="Arial" panose="020B0604020202020204" pitchFamily="34" charset="0"/>
                <a:cs typeface="Arial" panose="020B0604020202020204" pitchFamily="34" charset="0"/>
              </a:rPr>
              <a:t>In this demonstration, you can learn </a:t>
            </a:r>
            <a:r>
              <a:rPr lang="en-US" altLang="en-US" dirty="0">
                <a:solidFill>
                  <a:schemeClr val="tx2">
                    <a:lumMod val="75000"/>
                  </a:schemeClr>
                </a:solidFill>
                <a:latin typeface="Arial" panose="020B0604020202020204" pitchFamily="34" charset="0"/>
                <a:cs typeface="Arial" panose="020B0604020202020204" pitchFamily="34" charset="0"/>
              </a:rPr>
              <a:t>how to perform Component (Unit) testing in the Java IDE environment. </a:t>
            </a:r>
            <a:endParaRPr lang="en-GB" sz="1000" dirty="0">
              <a:solidFill>
                <a:schemeClr val="tx2">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332874" y="3617358"/>
            <a:ext cx="8506326" cy="369332"/>
          </a:xfrm>
          <a:prstGeom prst="rect">
            <a:avLst/>
          </a:prstGeom>
        </p:spPr>
        <p:txBody>
          <a:bodyPr wrap="square">
            <a:spAutoFit/>
          </a:bodyPr>
          <a:lstStyle/>
          <a:p>
            <a:r>
              <a:rPr lang="en-US" altLang="en-US" dirty="0">
                <a:solidFill>
                  <a:schemeClr val="bg1"/>
                </a:solidFill>
                <a:latin typeface="Arial" panose="020B0604020202020204" pitchFamily="34" charset="0"/>
                <a:cs typeface="Arial" panose="020B0604020202020204" pitchFamily="34" charset="0"/>
              </a:rPr>
              <a:t>To view the details steps on using Junit demonstration, click the View button: </a:t>
            </a:r>
          </a:p>
        </p:txBody>
      </p:sp>
      <p:sp>
        <p:nvSpPr>
          <p:cNvPr id="7" name="Rounded Rectangle 6">
            <a:hlinkClick r:id="rId3" action="ppaction://hlinksldjump"/>
          </p:cNvPr>
          <p:cNvSpPr/>
          <p:nvPr/>
        </p:nvSpPr>
        <p:spPr>
          <a:xfrm>
            <a:off x="3276602" y="4200662"/>
            <a:ext cx="1904998" cy="38300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View Steps</a:t>
            </a:r>
          </a:p>
        </p:txBody>
      </p:sp>
      <p:graphicFrame>
        <p:nvGraphicFramePr>
          <p:cNvPr id="11" name="Object 10"/>
          <p:cNvGraphicFramePr>
            <a:graphicFrameLocks noChangeAspect="1"/>
          </p:cNvGraphicFramePr>
          <p:nvPr>
            <p:extLst>
              <p:ext uri="{D42A27DB-BD31-4B8C-83A1-F6EECF244321}">
                <p14:modId xmlns:p14="http://schemas.microsoft.com/office/powerpoint/2010/main" val="562752821"/>
              </p:ext>
            </p:extLst>
          </p:nvPr>
        </p:nvGraphicFramePr>
        <p:xfrm>
          <a:off x="3771901" y="5544656"/>
          <a:ext cx="914400" cy="771525"/>
        </p:xfrm>
        <a:graphic>
          <a:graphicData uri="http://schemas.openxmlformats.org/presentationml/2006/ole">
            <mc:AlternateContent xmlns:mc="http://schemas.openxmlformats.org/markup-compatibility/2006">
              <mc:Choice xmlns:v="urn:schemas-microsoft-com:vml" Requires="v">
                <p:oleObj spid="_x0000_s1114" name="Packager Shell Object" showAsIcon="1" r:id="rId4" imgW="914400" imgH="771480" progId="Package">
                  <p:embed/>
                </p:oleObj>
              </mc:Choice>
              <mc:Fallback>
                <p:oleObj name="Packager Shell Object" showAsIcon="1" r:id="rId4" imgW="914400" imgH="771480" progId="Package">
                  <p:embed/>
                  <p:pic>
                    <p:nvPicPr>
                      <p:cNvPr id="0" name=""/>
                      <p:cNvPicPr/>
                      <p:nvPr/>
                    </p:nvPicPr>
                    <p:blipFill>
                      <a:blip r:embed="rId5"/>
                      <a:stretch>
                        <a:fillRect/>
                      </a:stretch>
                    </p:blipFill>
                    <p:spPr>
                      <a:xfrm>
                        <a:off x="3771901" y="554465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88056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verb" presetSubtype="0" fill="hold" nodeType="clickEffect">
                                  <p:stCondLst>
                                    <p:cond delay="0"/>
                                  </p:stCondLst>
                                  <p:childTnLst>
                                    <p:cmd type="verb" cmd="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04800" y="1231232"/>
            <a:ext cx="8534400" cy="36933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The demo steps to perform unit testing using Junit:</a:t>
            </a:r>
          </a:p>
        </p:txBody>
      </p:sp>
      <p:pic>
        <p:nvPicPr>
          <p:cNvPr id="9" name="Picture 8"/>
          <p:cNvPicPr>
            <a:picLocks noChangeAspect="1"/>
          </p:cNvPicPr>
          <p:nvPr/>
        </p:nvPicPr>
        <p:blipFill>
          <a:blip r:embed="rId3"/>
          <a:stretch>
            <a:fillRect/>
          </a:stretch>
        </p:blipFill>
        <p:spPr>
          <a:xfrm>
            <a:off x="6573697" y="1371721"/>
            <a:ext cx="2207196" cy="1439052"/>
          </a:xfrm>
          <a:prstGeom prst="rect">
            <a:avLst/>
          </a:prstGeom>
        </p:spPr>
      </p:pic>
      <p:sp>
        <p:nvSpPr>
          <p:cNvPr id="2" name="Rectangle 1"/>
          <p:cNvSpPr/>
          <p:nvPr/>
        </p:nvSpPr>
        <p:spPr>
          <a:xfrm>
            <a:off x="226321" y="2209800"/>
            <a:ext cx="4572000" cy="338554"/>
          </a:xfrm>
          <a:prstGeom prst="rect">
            <a:avLst/>
          </a:prstGeom>
        </p:spPr>
        <p:txBody>
          <a:bodyPr>
            <a:spAutoFit/>
          </a:bodyPr>
          <a:lstStyle/>
          <a:p>
            <a:r>
              <a:rPr lang="en-US" sz="1600" dirty="0">
                <a:solidFill>
                  <a:schemeClr val="bg1"/>
                </a:solidFill>
                <a:latin typeface="Arial" panose="020B0604020202020204" pitchFamily="34" charset="0"/>
                <a:cs typeface="Arial" panose="020B0604020202020204" pitchFamily="34" charset="0"/>
              </a:rPr>
              <a:t>1) Start Java IDE Environment: Eclipse</a:t>
            </a:r>
          </a:p>
        </p:txBody>
      </p:sp>
      <p:sp>
        <p:nvSpPr>
          <p:cNvPr id="8" name="Rectangle 7"/>
          <p:cNvSpPr/>
          <p:nvPr/>
        </p:nvSpPr>
        <p:spPr>
          <a:xfrm>
            <a:off x="226321" y="4361319"/>
            <a:ext cx="2821679" cy="584775"/>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2) Open File </a:t>
            </a:r>
            <a:r>
              <a:rPr lang="en-US" sz="1600" dirty="0">
                <a:solidFill>
                  <a:schemeClr val="bg1"/>
                </a:solidFill>
                <a:latin typeface="Arial" panose="020B0604020202020204" pitchFamily="34" charset="0"/>
                <a:cs typeface="Arial" panose="020B0604020202020204" pitchFamily="34" charset="0"/>
                <a:sym typeface="Wingdings" panose="05000000000000000000" pitchFamily="2" charset="2"/>
              </a:rPr>
              <a:t> </a:t>
            </a:r>
            <a:r>
              <a:rPr lang="en-US" sz="1600" dirty="0">
                <a:solidFill>
                  <a:schemeClr val="bg1"/>
                </a:solidFill>
                <a:latin typeface="Arial" panose="020B0604020202020204" pitchFamily="34" charset="0"/>
                <a:cs typeface="Arial" panose="020B0604020202020204" pitchFamily="34" charset="0"/>
              </a:rPr>
              <a:t>New </a:t>
            </a:r>
            <a:r>
              <a:rPr lang="en-US" sz="1600" dirty="0">
                <a:solidFill>
                  <a:schemeClr val="bg1"/>
                </a:solidFill>
                <a:latin typeface="Arial" panose="020B0604020202020204" pitchFamily="34" charset="0"/>
                <a:cs typeface="Arial" panose="020B0604020202020204" pitchFamily="34" charset="0"/>
                <a:sym typeface="Wingdings" panose="05000000000000000000" pitchFamily="2" charset="2"/>
              </a:rPr>
              <a:t> </a:t>
            </a:r>
            <a:r>
              <a:rPr lang="en-US" sz="1600" dirty="0">
                <a:solidFill>
                  <a:schemeClr val="bg1"/>
                </a:solidFill>
                <a:latin typeface="Arial" panose="020B0604020202020204" pitchFamily="34" charset="0"/>
                <a:cs typeface="Arial" panose="020B0604020202020204" pitchFamily="34" charset="0"/>
              </a:rPr>
              <a:t>Project </a:t>
            </a:r>
            <a:r>
              <a:rPr lang="en-US" sz="1600" dirty="0">
                <a:solidFill>
                  <a:schemeClr val="bg1"/>
                </a:solidFill>
                <a:latin typeface="Arial" panose="020B0604020202020204" pitchFamily="34" charset="0"/>
                <a:cs typeface="Arial" panose="020B0604020202020204" pitchFamily="34" charset="0"/>
                <a:sym typeface="Wingdings" panose="05000000000000000000" pitchFamily="2" charset="2"/>
              </a:rPr>
              <a:t> Java </a:t>
            </a:r>
            <a:r>
              <a:rPr lang="en-US" sz="1600" dirty="0">
                <a:solidFill>
                  <a:schemeClr val="bg1"/>
                </a:solidFill>
                <a:latin typeface="Arial" panose="020B0604020202020204" pitchFamily="34" charset="0"/>
                <a:cs typeface="Arial" panose="020B0604020202020204" pitchFamily="34" charset="0"/>
              </a:rPr>
              <a:t>Project</a:t>
            </a:r>
            <a:r>
              <a:rPr lang="en-US" sz="1600" dirty="0">
                <a:solidFill>
                  <a:schemeClr val="tx2">
                    <a:lumMod val="75000"/>
                  </a:schemeClr>
                </a:solidFill>
                <a:latin typeface="Arial" panose="020B0604020202020204" pitchFamily="34" charset="0"/>
                <a:cs typeface="Arial" panose="020B0604020202020204" pitchFamily="34" charset="0"/>
              </a:rPr>
              <a:t>.</a:t>
            </a:r>
          </a:p>
        </p:txBody>
      </p:sp>
      <p:pic>
        <p:nvPicPr>
          <p:cNvPr id="3" name="Picture 2"/>
          <p:cNvPicPr>
            <a:picLocks noChangeAspect="1"/>
          </p:cNvPicPr>
          <p:nvPr/>
        </p:nvPicPr>
        <p:blipFill>
          <a:blip r:embed="rId4"/>
          <a:stretch>
            <a:fillRect/>
          </a:stretch>
        </p:blipFill>
        <p:spPr>
          <a:xfrm>
            <a:off x="2930411" y="2581930"/>
            <a:ext cx="3851389" cy="3211998"/>
          </a:xfrm>
          <a:prstGeom prst="rect">
            <a:avLst/>
          </a:prstGeom>
          <a:solidFill>
            <a:schemeClr val="bg1"/>
          </a:solidFill>
          <a:ln>
            <a:solidFill>
              <a:schemeClr val="bg1">
                <a:lumMod val="50000"/>
              </a:schemeClr>
            </a:solidFill>
          </a:ln>
        </p:spPr>
      </p:pic>
      <p:pic>
        <p:nvPicPr>
          <p:cNvPr id="5" name="Picture 4"/>
          <p:cNvPicPr>
            <a:picLocks noChangeAspect="1"/>
          </p:cNvPicPr>
          <p:nvPr/>
        </p:nvPicPr>
        <p:blipFill>
          <a:blip r:embed="rId5"/>
          <a:stretch>
            <a:fillRect/>
          </a:stretch>
        </p:blipFill>
        <p:spPr>
          <a:xfrm>
            <a:off x="4888189" y="3624358"/>
            <a:ext cx="3513215" cy="2643472"/>
          </a:xfrm>
          <a:prstGeom prst="rect">
            <a:avLst/>
          </a:prstGeom>
          <a:solidFill>
            <a:schemeClr val="bg1"/>
          </a:solidFill>
          <a:ln>
            <a:solidFill>
              <a:schemeClr val="bg1">
                <a:lumMod val="50000"/>
              </a:schemeClr>
            </a:solidFill>
          </a:ln>
        </p:spPr>
      </p:pic>
      <p:sp>
        <p:nvSpPr>
          <p:cNvPr id="15" name="Rectangle 14"/>
          <p:cNvSpPr/>
          <p:nvPr/>
        </p:nvSpPr>
        <p:spPr>
          <a:xfrm>
            <a:off x="5257800" y="3069312"/>
            <a:ext cx="647700" cy="228600"/>
          </a:xfrm>
          <a:prstGeom prst="rect">
            <a:avLst/>
          </a:prstGeom>
          <a:solidFill>
            <a:schemeClr val="bg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241758" y="5632236"/>
            <a:ext cx="663742" cy="161692"/>
          </a:xfrm>
          <a:prstGeom prst="rect">
            <a:avLst/>
          </a:prstGeom>
          <a:solidFill>
            <a:schemeClr val="bg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29"/>
          <p:cNvSpPr>
            <a:spLocks noGrp="1"/>
          </p:cNvSpPr>
          <p:nvPr>
            <p:ph type="title"/>
          </p:nvPr>
        </p:nvSpPr>
        <p:spPr/>
        <p:txBody>
          <a:bodyPr/>
          <a:lstStyle/>
          <a:p>
            <a:r>
              <a:rPr lang="en-US" dirty="0"/>
              <a:t>Junit Demo</a:t>
            </a:r>
          </a:p>
        </p:txBody>
      </p:sp>
      <p:sp>
        <p:nvSpPr>
          <p:cNvPr id="31" name="TextBox 30">
            <a:hlinkClick r:id="rId6" action="ppaction://hlinksldjump"/>
          </p:cNvPr>
          <p:cNvSpPr txBox="1"/>
          <p:nvPr/>
        </p:nvSpPr>
        <p:spPr>
          <a:xfrm>
            <a:off x="7714397" y="708219"/>
            <a:ext cx="1295400" cy="369332"/>
          </a:xfrm>
          <a:prstGeom prst="rect">
            <a:avLst/>
          </a:prstGeom>
          <a:noFill/>
        </p:spPr>
        <p:txBody>
          <a:bodyPr wrap="square" rtlCol="0">
            <a:spAutoFit/>
          </a:bodyPr>
          <a:lstStyle/>
          <a:p>
            <a:r>
              <a:rPr lang="en-US" b="1" dirty="0">
                <a:solidFill>
                  <a:srgbClr val="FF0000"/>
                </a:solidFill>
              </a:rPr>
              <a:t>Go Back</a:t>
            </a:r>
          </a:p>
        </p:txBody>
      </p:sp>
    </p:spTree>
    <p:extLst>
      <p:ext uri="{BB962C8B-B14F-4D97-AF65-F5344CB8AC3E}">
        <p14:creationId xmlns:p14="http://schemas.microsoft.com/office/powerpoint/2010/main" val="1372520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347797" y="1539216"/>
            <a:ext cx="8491403" cy="1923604"/>
          </a:xfrm>
          <a:prstGeom prst="rect">
            <a:avLst/>
          </a:prstGeom>
        </p:spPr>
        <p:txBody>
          <a:bodyPr wrap="square">
            <a:spAutoFit/>
          </a:bodyPr>
          <a:lstStyle/>
          <a:p>
            <a:pPr marL="285750" indent="-285750">
              <a:buFont typeface="Arial" panose="020B0604020202020204" pitchFamily="34" charset="0"/>
              <a:buChar char="•"/>
              <a:defRPr/>
            </a:pPr>
            <a:r>
              <a:rPr lang="en-US" sz="1700" dirty="0">
                <a:solidFill>
                  <a:schemeClr val="tx2">
                    <a:lumMod val="75000"/>
                  </a:schemeClr>
                </a:solidFill>
                <a:latin typeface="Arial" panose="020B0604020202020204" pitchFamily="34" charset="0"/>
                <a:cs typeface="Arial" panose="020B0604020202020204" pitchFamily="34" charset="0"/>
              </a:rPr>
              <a:t>Unit testing is performed to check whether the code is consistent with the detailed design. </a:t>
            </a:r>
          </a:p>
          <a:p>
            <a:pPr marL="285750" indent="-285750">
              <a:buFont typeface="Arial" panose="020B0604020202020204" pitchFamily="34" charset="0"/>
              <a:buChar char="•"/>
              <a:defRPr/>
            </a:pPr>
            <a:r>
              <a:rPr lang="en-US" sz="1700" dirty="0">
                <a:solidFill>
                  <a:schemeClr val="tx2">
                    <a:lumMod val="75000"/>
                  </a:schemeClr>
                </a:solidFill>
                <a:latin typeface="Arial" panose="020B0604020202020204" pitchFamily="34" charset="0"/>
                <a:cs typeface="Arial" panose="020B0604020202020204" pitchFamily="34" charset="0"/>
              </a:rPr>
              <a:t>It isolates each part of the program, and shows that the individual parts are functioning as expected. </a:t>
            </a:r>
          </a:p>
          <a:p>
            <a:pPr marL="285750" indent="-285750">
              <a:buFont typeface="Arial" panose="020B0604020202020204" pitchFamily="34" charset="0"/>
              <a:buChar char="•"/>
              <a:defRPr/>
            </a:pPr>
            <a:r>
              <a:rPr lang="en-US" sz="1700" dirty="0">
                <a:solidFill>
                  <a:schemeClr val="tx2">
                    <a:lumMod val="75000"/>
                  </a:schemeClr>
                </a:solidFill>
                <a:latin typeface="Arial" panose="020B0604020202020204" pitchFamily="34" charset="0"/>
                <a:cs typeface="Arial" panose="020B0604020202020204" pitchFamily="34" charset="0"/>
              </a:rPr>
              <a:t>You can perform unit testing to detect bugs in the early phase of SDLC . The cost to fix a bug is less if it is detected early.</a:t>
            </a:r>
          </a:p>
          <a:p>
            <a:pPr marL="285750" indent="-285750">
              <a:buFont typeface="Arial" panose="020B0604020202020204" pitchFamily="34" charset="0"/>
              <a:buChar char="•"/>
              <a:defRPr/>
            </a:pPr>
            <a:r>
              <a:rPr lang="en-US" sz="1700" dirty="0">
                <a:solidFill>
                  <a:schemeClr val="tx2">
                    <a:lumMod val="75000"/>
                  </a:schemeClr>
                </a:solidFill>
                <a:latin typeface="Arial" panose="020B0604020202020204" pitchFamily="34" charset="0"/>
                <a:cs typeface="Arial" panose="020B0604020202020204" pitchFamily="34" charset="0"/>
              </a:rPr>
              <a:t>Unit testing covers all code, including branches, paths and cycles.     </a:t>
            </a:r>
          </a:p>
        </p:txBody>
      </p:sp>
      <p:sp>
        <p:nvSpPr>
          <p:cNvPr id="6" name="Rectangle 5"/>
          <p:cNvSpPr/>
          <p:nvPr/>
        </p:nvSpPr>
        <p:spPr>
          <a:xfrm>
            <a:off x="228601" y="3946694"/>
            <a:ext cx="8610600" cy="1400383"/>
          </a:xfrm>
          <a:prstGeom prst="rect">
            <a:avLst/>
          </a:prstGeom>
        </p:spPr>
        <p:txBody>
          <a:bodyPr wrap="square">
            <a:spAutoFit/>
          </a:bodyPr>
          <a:lstStyle/>
          <a:p>
            <a:pPr>
              <a:defRPr/>
            </a:pPr>
            <a:r>
              <a:rPr lang="en-US" sz="1700" dirty="0">
                <a:solidFill>
                  <a:schemeClr val="tx2">
                    <a:lumMod val="75000"/>
                  </a:schemeClr>
                </a:solidFill>
                <a:latin typeface="Arial" panose="020B0604020202020204" pitchFamily="34" charset="0"/>
                <a:cs typeface="Arial" panose="020B0604020202020204" pitchFamily="34" charset="0"/>
              </a:rPr>
              <a:t>In unit testing, the whole program and its modularized functional units are tested.  </a:t>
            </a:r>
          </a:p>
          <a:p>
            <a:pPr marL="285750" indent="-285750">
              <a:buFont typeface="Arial" panose="020B0604020202020204" pitchFamily="34" charset="0"/>
              <a:buChar char="•"/>
              <a:defRPr/>
            </a:pPr>
            <a:r>
              <a:rPr lang="en-US" sz="1700" dirty="0">
                <a:solidFill>
                  <a:schemeClr val="tx2">
                    <a:lumMod val="75000"/>
                  </a:schemeClr>
                </a:solidFill>
                <a:latin typeface="Arial" panose="020B0604020202020204" pitchFamily="34" charset="0"/>
                <a:cs typeface="Arial" panose="020B0604020202020204" pitchFamily="34" charset="0"/>
              </a:rPr>
              <a:t>For newly written code:</a:t>
            </a:r>
          </a:p>
          <a:p>
            <a:pPr marL="285750" indent="-285750">
              <a:buFont typeface="Arial" panose="020B0604020202020204" pitchFamily="34" charset="0"/>
              <a:buChar char="•"/>
              <a:defRPr/>
            </a:pPr>
            <a:endParaRPr lang="en-US" sz="1700" dirty="0">
              <a:solidFill>
                <a:schemeClr val="tx2">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endParaRPr lang="en-US" sz="1700" dirty="0">
              <a:solidFill>
                <a:schemeClr val="tx2">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sz="1700" dirty="0">
                <a:solidFill>
                  <a:schemeClr val="tx2">
                    <a:lumMod val="75000"/>
                  </a:schemeClr>
                </a:solidFill>
                <a:latin typeface="Arial" panose="020B0604020202020204" pitchFamily="34" charset="0"/>
                <a:cs typeface="Arial" panose="020B0604020202020204" pitchFamily="34" charset="0"/>
              </a:rPr>
              <a:t>For changes made to the existing code:</a:t>
            </a:r>
          </a:p>
        </p:txBody>
      </p:sp>
      <p:sp>
        <p:nvSpPr>
          <p:cNvPr id="7" name="Title 6"/>
          <p:cNvSpPr>
            <a:spLocks noGrp="1"/>
          </p:cNvSpPr>
          <p:nvPr>
            <p:ph type="title"/>
          </p:nvPr>
        </p:nvSpPr>
        <p:spPr/>
        <p:txBody>
          <a:bodyPr/>
          <a:lstStyle/>
          <a:p>
            <a:r>
              <a:rPr lang="en-US" dirty="0">
                <a:solidFill>
                  <a:schemeClr val="tx1"/>
                </a:solidFill>
              </a:rPr>
              <a:t>Purpose and Scope</a:t>
            </a:r>
          </a:p>
        </p:txBody>
      </p:sp>
      <p:sp>
        <p:nvSpPr>
          <p:cNvPr id="9" name="Text Placeholder 2"/>
          <p:cNvSpPr txBox="1">
            <a:spLocks/>
          </p:cNvSpPr>
          <p:nvPr/>
        </p:nvSpPr>
        <p:spPr>
          <a:xfrm>
            <a:off x="228600" y="1143000"/>
            <a:ext cx="3657599" cy="396548"/>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200" b="1" dirty="0">
                <a:solidFill>
                  <a:schemeClr val="tx2">
                    <a:lumMod val="75000"/>
                  </a:schemeClr>
                </a:solidFill>
                <a:latin typeface="Arial" panose="020B0604020202020204" pitchFamily="34" charset="0"/>
                <a:cs typeface="Arial" panose="020B0604020202020204" pitchFamily="34" charset="0"/>
              </a:rPr>
              <a:t>Purpose of Unit Testing</a:t>
            </a:r>
          </a:p>
        </p:txBody>
      </p:sp>
      <p:sp>
        <p:nvSpPr>
          <p:cNvPr id="10" name="Text Placeholder 2"/>
          <p:cNvSpPr txBox="1">
            <a:spLocks/>
          </p:cNvSpPr>
          <p:nvPr/>
        </p:nvSpPr>
        <p:spPr>
          <a:xfrm>
            <a:off x="228601" y="3581400"/>
            <a:ext cx="3657599" cy="396548"/>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200" b="1" dirty="0">
                <a:solidFill>
                  <a:schemeClr val="tx2">
                    <a:lumMod val="75000"/>
                  </a:schemeClr>
                </a:solidFill>
                <a:latin typeface="Arial" panose="020B0604020202020204" pitchFamily="34" charset="0"/>
                <a:cs typeface="Arial" panose="020B0604020202020204" pitchFamily="34" charset="0"/>
              </a:rPr>
              <a:t>Scope of Unit Testing</a:t>
            </a:r>
          </a:p>
        </p:txBody>
      </p:sp>
      <p:sp>
        <p:nvSpPr>
          <p:cNvPr id="11" name="Rectangle 10"/>
          <p:cNvSpPr/>
          <p:nvPr/>
        </p:nvSpPr>
        <p:spPr>
          <a:xfrm>
            <a:off x="866918" y="4573938"/>
            <a:ext cx="7333966" cy="353943"/>
          </a:xfrm>
          <a:prstGeom prst="rect">
            <a:avLst/>
          </a:prstGeom>
          <a:solidFill>
            <a:schemeClr val="accent1">
              <a:lumMod val="40000"/>
              <a:lumOff val="60000"/>
            </a:schemeClr>
          </a:solidFill>
        </p:spPr>
        <p:txBody>
          <a:bodyPr wrap="square">
            <a:spAutoFit/>
          </a:bodyPr>
          <a:lstStyle/>
          <a:p>
            <a:pPr>
              <a:defRPr/>
            </a:pPr>
            <a:r>
              <a:rPr lang="en-US" sz="1700" dirty="0">
                <a:solidFill>
                  <a:schemeClr val="tx2">
                    <a:lumMod val="75000"/>
                  </a:schemeClr>
                </a:solidFill>
                <a:latin typeface="Arial" panose="020B0604020202020204" pitchFamily="34" charset="0"/>
                <a:cs typeface="Arial" panose="020B0604020202020204" pitchFamily="34" charset="0"/>
              </a:rPr>
              <a:t>You need to test all units or components of newly written code. </a:t>
            </a:r>
          </a:p>
        </p:txBody>
      </p:sp>
      <p:sp>
        <p:nvSpPr>
          <p:cNvPr id="12" name="Rectangle 11"/>
          <p:cNvSpPr/>
          <p:nvPr/>
        </p:nvSpPr>
        <p:spPr>
          <a:xfrm>
            <a:off x="866919" y="5410200"/>
            <a:ext cx="7333966" cy="615553"/>
          </a:xfrm>
          <a:prstGeom prst="rect">
            <a:avLst/>
          </a:prstGeom>
          <a:solidFill>
            <a:schemeClr val="accent1">
              <a:lumMod val="40000"/>
              <a:lumOff val="60000"/>
            </a:schemeClr>
          </a:solidFill>
        </p:spPr>
        <p:txBody>
          <a:bodyPr wrap="square">
            <a:spAutoFit/>
          </a:bodyPr>
          <a:lstStyle/>
          <a:p>
            <a:r>
              <a:rPr lang="en-US" sz="1700" dirty="0">
                <a:solidFill>
                  <a:schemeClr val="tx2">
                    <a:lumMod val="75000"/>
                  </a:schemeClr>
                </a:solidFill>
                <a:latin typeface="Arial" panose="020B0604020202020204" pitchFamily="34" charset="0"/>
                <a:cs typeface="Arial" panose="020B0604020202020204" pitchFamily="34" charset="0"/>
              </a:rPr>
              <a:t>You need to test all the unit or components that are impacted by the change, along with the changed code.</a:t>
            </a:r>
          </a:p>
        </p:txBody>
      </p:sp>
      <p:sp>
        <p:nvSpPr>
          <p:cNvPr id="2" name="Rectangle 1"/>
          <p:cNvSpPr/>
          <p:nvPr/>
        </p:nvSpPr>
        <p:spPr>
          <a:xfrm>
            <a:off x="228600" y="1539216"/>
            <a:ext cx="8763000" cy="1950436"/>
          </a:xfrm>
          <a:prstGeom prst="rect">
            <a:avLst/>
          </a:prstGeom>
          <a:noFill/>
          <a:ln w="254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75021558"/>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600" y="1185446"/>
            <a:ext cx="2627642" cy="338554"/>
          </a:xfrm>
          <a:prstGeom prst="rect">
            <a:avLst/>
          </a:prstGeom>
        </p:spPr>
        <p:txBody>
          <a:bodyPr wrap="none">
            <a:spAutoFit/>
          </a:bodyPr>
          <a:lstStyle/>
          <a:p>
            <a:r>
              <a:rPr lang="en-US" sz="1600" dirty="0">
                <a:solidFill>
                  <a:schemeClr val="bg1"/>
                </a:solidFill>
                <a:latin typeface="Arial" panose="020B0604020202020204" pitchFamily="34" charset="0"/>
                <a:cs typeface="Arial" panose="020B0604020202020204" pitchFamily="34" charset="0"/>
              </a:rPr>
              <a:t>3) Create a Package .com.</a:t>
            </a:r>
          </a:p>
        </p:txBody>
      </p:sp>
      <p:sp>
        <p:nvSpPr>
          <p:cNvPr id="8" name="Rectangle 7"/>
          <p:cNvSpPr/>
          <p:nvPr/>
        </p:nvSpPr>
        <p:spPr>
          <a:xfrm>
            <a:off x="228600" y="1490246"/>
            <a:ext cx="7587664" cy="338554"/>
          </a:xfrm>
          <a:prstGeom prst="rect">
            <a:avLst/>
          </a:prstGeom>
        </p:spPr>
        <p:txBody>
          <a:bodyPr wrap="square">
            <a:spAutoFit/>
          </a:bodyPr>
          <a:lstStyle/>
          <a:p>
            <a:pPr marL="0" lvl="1"/>
            <a:r>
              <a:rPr lang="en-US" sz="1600" dirty="0">
                <a:solidFill>
                  <a:schemeClr val="bg1"/>
                </a:solidFill>
                <a:latin typeface="Arial" panose="020B0604020202020204" pitchFamily="34" charset="0"/>
                <a:cs typeface="Arial" panose="020B0604020202020204" pitchFamily="34" charset="0"/>
              </a:rPr>
              <a:t>4) Create a Class without Main function—</a:t>
            </a:r>
            <a:r>
              <a:rPr lang="en-US" sz="1600" dirty="0" err="1">
                <a:solidFill>
                  <a:schemeClr val="bg1"/>
                </a:solidFill>
                <a:latin typeface="Arial" panose="020B0604020202020204" pitchFamily="34" charset="0"/>
                <a:cs typeface="Arial" panose="020B0604020202020204" pitchFamily="34" charset="0"/>
              </a:rPr>
              <a:t>AdditionDemo</a:t>
            </a:r>
            <a:r>
              <a:rPr lang="en-US" sz="1600" dirty="0">
                <a:solidFill>
                  <a:schemeClr val="bg1"/>
                </a:solidFill>
                <a:latin typeface="Arial" panose="020B0604020202020204" pitchFamily="34" charset="0"/>
                <a:cs typeface="Arial" panose="020B0604020202020204" pitchFamily="34" charset="0"/>
              </a:rPr>
              <a:t> Code.</a:t>
            </a:r>
          </a:p>
        </p:txBody>
      </p:sp>
      <p:sp>
        <p:nvSpPr>
          <p:cNvPr id="9" name="Rectangle 8"/>
          <p:cNvSpPr/>
          <p:nvPr/>
        </p:nvSpPr>
        <p:spPr>
          <a:xfrm>
            <a:off x="533400" y="2109166"/>
            <a:ext cx="2700464" cy="2031325"/>
          </a:xfrm>
          <a:prstGeom prst="rect">
            <a:avLst/>
          </a:prstGeom>
          <a:solidFill>
            <a:schemeClr val="bg1">
              <a:lumMod val="85000"/>
            </a:schemeClr>
          </a:solidFill>
        </p:spPr>
        <p:txBody>
          <a:bodyPr wrap="square">
            <a:spAutoFit/>
          </a:bodyPr>
          <a:lstStyle/>
          <a:p>
            <a:r>
              <a:rPr lang="en-US" sz="1400" dirty="0">
                <a:solidFill>
                  <a:schemeClr val="tx2">
                    <a:lumMod val="75000"/>
                  </a:schemeClr>
                </a:solidFill>
                <a:latin typeface="Arial" panose="020B0604020202020204" pitchFamily="34" charset="0"/>
                <a:cs typeface="Arial" panose="020B0604020202020204" pitchFamily="34" charset="0"/>
              </a:rPr>
              <a:t>public class </a:t>
            </a:r>
            <a:r>
              <a:rPr lang="en-US" sz="1400" dirty="0" err="1">
                <a:solidFill>
                  <a:schemeClr val="tx2">
                    <a:lumMod val="75000"/>
                  </a:schemeClr>
                </a:solidFill>
                <a:latin typeface="Arial" panose="020B0604020202020204" pitchFamily="34" charset="0"/>
                <a:cs typeface="Arial" panose="020B0604020202020204" pitchFamily="34" charset="0"/>
              </a:rPr>
              <a:t>AdditionDemo</a:t>
            </a:r>
            <a:endParaRPr lang="en-US" sz="1400" dirty="0">
              <a:solidFill>
                <a:schemeClr val="tx2">
                  <a:lumMod val="75000"/>
                </a:schemeClr>
              </a:solidFill>
              <a:latin typeface="Arial" panose="020B0604020202020204" pitchFamily="34" charset="0"/>
              <a:cs typeface="Arial" panose="020B0604020202020204" pitchFamily="34" charset="0"/>
            </a:endParaRPr>
          </a:p>
          <a:p>
            <a:r>
              <a:rPr lang="en-US" sz="1400" dirty="0">
                <a:solidFill>
                  <a:schemeClr val="tx2">
                    <a:lumMod val="75000"/>
                  </a:schemeClr>
                </a:solidFill>
                <a:latin typeface="Arial" panose="020B0604020202020204" pitchFamily="34" charset="0"/>
                <a:cs typeface="Arial" panose="020B0604020202020204" pitchFamily="34" charset="0"/>
              </a:rPr>
              <a:t>{</a:t>
            </a:r>
          </a:p>
          <a:p>
            <a:r>
              <a:rPr lang="en-US" sz="1400" dirty="0">
                <a:solidFill>
                  <a:schemeClr val="tx2">
                    <a:lumMod val="75000"/>
                  </a:schemeClr>
                </a:solidFill>
                <a:latin typeface="Arial" panose="020B0604020202020204" pitchFamily="34" charset="0"/>
                <a:cs typeface="Arial" panose="020B0604020202020204" pitchFamily="34" charset="0"/>
              </a:rPr>
              <a:t>public int add(int num1,int num2)</a:t>
            </a:r>
          </a:p>
          <a:p>
            <a:r>
              <a:rPr lang="en-US" sz="1400" dirty="0">
                <a:solidFill>
                  <a:schemeClr val="tx2">
                    <a:lumMod val="75000"/>
                  </a:schemeClr>
                </a:solidFill>
                <a:latin typeface="Arial" panose="020B0604020202020204" pitchFamily="34" charset="0"/>
                <a:cs typeface="Arial" panose="020B0604020202020204" pitchFamily="34" charset="0"/>
              </a:rPr>
              <a:t>{</a:t>
            </a:r>
          </a:p>
          <a:p>
            <a:r>
              <a:rPr lang="en-US" sz="1400" dirty="0">
                <a:solidFill>
                  <a:schemeClr val="tx2">
                    <a:lumMod val="75000"/>
                  </a:schemeClr>
                </a:solidFill>
                <a:latin typeface="Arial" panose="020B0604020202020204" pitchFamily="34" charset="0"/>
                <a:cs typeface="Arial" panose="020B0604020202020204" pitchFamily="34" charset="0"/>
              </a:rPr>
              <a:t>return num1+num2;</a:t>
            </a:r>
          </a:p>
          <a:p>
            <a:r>
              <a:rPr lang="en-US" sz="1400" dirty="0">
                <a:solidFill>
                  <a:schemeClr val="tx2">
                    <a:lumMod val="75000"/>
                  </a:schemeClr>
                </a:solidFill>
                <a:latin typeface="Arial" panose="020B0604020202020204" pitchFamily="34" charset="0"/>
                <a:cs typeface="Arial" panose="020B0604020202020204" pitchFamily="34" charset="0"/>
              </a:rPr>
              <a:t>}</a:t>
            </a:r>
          </a:p>
          <a:p>
            <a:endParaRPr lang="en-US" sz="1400" dirty="0">
              <a:solidFill>
                <a:schemeClr val="tx2">
                  <a:lumMod val="75000"/>
                </a:schemeClr>
              </a:solidFill>
              <a:latin typeface="Arial" panose="020B0604020202020204" pitchFamily="34" charset="0"/>
              <a:cs typeface="Arial" panose="020B0604020202020204" pitchFamily="34" charset="0"/>
            </a:endParaRPr>
          </a:p>
          <a:p>
            <a:r>
              <a:rPr lang="en-US" sz="1400" dirty="0">
                <a:solidFill>
                  <a:schemeClr val="tx2">
                    <a:lumMod val="75000"/>
                  </a:schemeClr>
                </a:solidFill>
                <a:latin typeface="Arial" panose="020B0604020202020204" pitchFamily="34" charset="0"/>
                <a:cs typeface="Arial" panose="020B0604020202020204" pitchFamily="34" charset="0"/>
              </a:rPr>
              <a:t>} </a:t>
            </a:r>
          </a:p>
        </p:txBody>
      </p:sp>
      <p:sp>
        <p:nvSpPr>
          <p:cNvPr id="10" name="Rectangle 9"/>
          <p:cNvSpPr/>
          <p:nvPr/>
        </p:nvSpPr>
        <p:spPr>
          <a:xfrm>
            <a:off x="228600" y="4499488"/>
            <a:ext cx="3159006" cy="338554"/>
          </a:xfrm>
          <a:prstGeom prst="rect">
            <a:avLst/>
          </a:prstGeom>
        </p:spPr>
        <p:txBody>
          <a:bodyPr wrap="none">
            <a:spAutoFit/>
          </a:bodyPr>
          <a:lstStyle/>
          <a:p>
            <a:r>
              <a:rPr lang="en-US" sz="1600" dirty="0">
                <a:solidFill>
                  <a:schemeClr val="bg1"/>
                </a:solidFill>
                <a:latin typeface="Arial" panose="020B0604020202020204" pitchFamily="34" charset="0"/>
                <a:cs typeface="Arial" panose="020B0604020202020204" pitchFamily="34" charset="0"/>
              </a:rPr>
              <a:t>5) Create a new Junit Test Case.</a:t>
            </a:r>
            <a:endParaRPr lang="en-US" sz="1600" dirty="0">
              <a:solidFill>
                <a:schemeClr val="bg1"/>
              </a:solidFill>
            </a:endParaRPr>
          </a:p>
        </p:txBody>
      </p:sp>
      <p:pic>
        <p:nvPicPr>
          <p:cNvPr id="11" name="Picture 10"/>
          <p:cNvPicPr>
            <a:picLocks noChangeAspect="1"/>
          </p:cNvPicPr>
          <p:nvPr/>
        </p:nvPicPr>
        <p:blipFill rotWithShape="1">
          <a:blip r:embed="rId2"/>
          <a:srcRect r="8893" b="10330"/>
          <a:stretch/>
        </p:blipFill>
        <p:spPr>
          <a:xfrm>
            <a:off x="3574175" y="1877053"/>
            <a:ext cx="5289088" cy="2237747"/>
          </a:xfrm>
          <a:prstGeom prst="rect">
            <a:avLst/>
          </a:prstGeom>
          <a:solidFill>
            <a:schemeClr val="bg1"/>
          </a:solidFill>
          <a:ln>
            <a:solidFill>
              <a:schemeClr val="bg1">
                <a:lumMod val="50000"/>
              </a:schemeClr>
            </a:solidFill>
          </a:ln>
        </p:spPr>
      </p:pic>
      <p:pic>
        <p:nvPicPr>
          <p:cNvPr id="12" name="Picture 11"/>
          <p:cNvPicPr>
            <a:picLocks noChangeAspect="1"/>
          </p:cNvPicPr>
          <p:nvPr/>
        </p:nvPicPr>
        <p:blipFill rotWithShape="1">
          <a:blip r:embed="rId3"/>
          <a:srcRect b="7965"/>
          <a:stretch/>
        </p:blipFill>
        <p:spPr>
          <a:xfrm>
            <a:off x="3733800" y="4223520"/>
            <a:ext cx="3981450" cy="2184109"/>
          </a:xfrm>
          <a:prstGeom prst="rect">
            <a:avLst/>
          </a:prstGeom>
          <a:solidFill>
            <a:schemeClr val="bg1"/>
          </a:solidFill>
          <a:ln>
            <a:solidFill>
              <a:schemeClr val="bg1">
                <a:lumMod val="50000"/>
              </a:schemeClr>
            </a:solidFill>
          </a:ln>
        </p:spPr>
      </p:pic>
      <p:sp>
        <p:nvSpPr>
          <p:cNvPr id="13" name="Rectangle 12"/>
          <p:cNvSpPr/>
          <p:nvPr/>
        </p:nvSpPr>
        <p:spPr>
          <a:xfrm>
            <a:off x="4038600" y="3276600"/>
            <a:ext cx="1524000" cy="533400"/>
          </a:xfrm>
          <a:prstGeom prst="rect">
            <a:avLst/>
          </a:prstGeom>
          <a:solidFill>
            <a:schemeClr val="bg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553200" y="5791200"/>
            <a:ext cx="1162050" cy="152400"/>
          </a:xfrm>
          <a:prstGeom prst="rect">
            <a:avLst/>
          </a:prstGeom>
          <a:solidFill>
            <a:schemeClr val="bg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p:cNvSpPr>
            <a:spLocks noGrp="1"/>
          </p:cNvSpPr>
          <p:nvPr>
            <p:ph type="title"/>
          </p:nvPr>
        </p:nvSpPr>
        <p:spPr/>
        <p:txBody>
          <a:bodyPr/>
          <a:lstStyle/>
          <a:p>
            <a:r>
              <a:rPr lang="en-US" dirty="0"/>
              <a:t>Junit Demo </a:t>
            </a:r>
            <a:r>
              <a:rPr lang="en-US" sz="2400" dirty="0"/>
              <a:t>(Continued)</a:t>
            </a:r>
          </a:p>
        </p:txBody>
      </p:sp>
      <p:sp>
        <p:nvSpPr>
          <p:cNvPr id="18" name="TextBox 17">
            <a:hlinkClick r:id="rId4" action="ppaction://hlinksldjump"/>
          </p:cNvPr>
          <p:cNvSpPr txBox="1"/>
          <p:nvPr/>
        </p:nvSpPr>
        <p:spPr>
          <a:xfrm>
            <a:off x="7714397" y="708219"/>
            <a:ext cx="1295400" cy="369332"/>
          </a:xfrm>
          <a:prstGeom prst="rect">
            <a:avLst/>
          </a:prstGeom>
          <a:noFill/>
        </p:spPr>
        <p:txBody>
          <a:bodyPr wrap="square" rtlCol="0">
            <a:spAutoFit/>
          </a:bodyPr>
          <a:lstStyle/>
          <a:p>
            <a:r>
              <a:rPr lang="en-US" b="1" dirty="0">
                <a:solidFill>
                  <a:srgbClr val="FF0000"/>
                </a:solidFill>
              </a:rPr>
              <a:t>Go Back</a:t>
            </a:r>
          </a:p>
        </p:txBody>
      </p:sp>
    </p:spTree>
    <p:extLst>
      <p:ext uri="{BB962C8B-B14F-4D97-AF65-F5344CB8AC3E}">
        <p14:creationId xmlns:p14="http://schemas.microsoft.com/office/powerpoint/2010/main" val="522531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11540" y="986307"/>
            <a:ext cx="5393140" cy="3139321"/>
          </a:xfrm>
          <a:prstGeom prst="rect">
            <a:avLst/>
          </a:prstGeom>
        </p:spPr>
        <p:txBody>
          <a:bodyPr wrap="square">
            <a:spAutoFit/>
          </a:bodyPr>
          <a:lstStyle/>
          <a:p>
            <a:pPr lvl="1"/>
            <a:endParaRPr lang="en-US" dirty="0">
              <a:solidFill>
                <a:schemeClr val="bg1"/>
              </a:solidFill>
              <a:latin typeface="Arial" panose="020B0604020202020204" pitchFamily="34" charset="0"/>
              <a:cs typeface="Arial" panose="020B0604020202020204" pitchFamily="34" charset="0"/>
            </a:endParaRPr>
          </a:p>
          <a:p>
            <a:pPr lvl="1"/>
            <a:r>
              <a:rPr lang="en-US" dirty="0">
                <a:solidFill>
                  <a:schemeClr val="bg1"/>
                </a:solidFill>
                <a:latin typeface="Arial" panose="020B0604020202020204" pitchFamily="34" charset="0"/>
                <a:cs typeface="Arial" panose="020B0604020202020204" pitchFamily="34" charset="0"/>
              </a:rPr>
              <a:t>6) Select the method to use.</a:t>
            </a:r>
          </a:p>
          <a:p>
            <a:pPr lvl="1"/>
            <a:endParaRPr lang="en-US" dirty="0">
              <a:solidFill>
                <a:schemeClr val="bg1"/>
              </a:solidFill>
              <a:latin typeface="Arial" panose="020B0604020202020204" pitchFamily="34" charset="0"/>
              <a:cs typeface="Arial" panose="020B0604020202020204" pitchFamily="34" charset="0"/>
            </a:endParaRPr>
          </a:p>
          <a:p>
            <a:pPr lvl="1"/>
            <a:endParaRPr lang="en-US" dirty="0">
              <a:solidFill>
                <a:schemeClr val="bg1"/>
              </a:solidFill>
              <a:latin typeface="Arial" panose="020B0604020202020204" pitchFamily="34" charset="0"/>
              <a:cs typeface="Arial" panose="020B0604020202020204" pitchFamily="34" charset="0"/>
            </a:endParaRPr>
          </a:p>
          <a:p>
            <a:pPr lvl="1"/>
            <a:endParaRPr lang="en-US" dirty="0">
              <a:solidFill>
                <a:schemeClr val="bg1"/>
              </a:solidFill>
              <a:latin typeface="Arial" panose="020B0604020202020204" pitchFamily="34" charset="0"/>
              <a:cs typeface="Arial" panose="020B0604020202020204" pitchFamily="34" charset="0"/>
            </a:endParaRPr>
          </a:p>
          <a:p>
            <a:pPr lvl="1"/>
            <a:r>
              <a:rPr lang="en-US" dirty="0">
                <a:solidFill>
                  <a:schemeClr val="bg1"/>
                </a:solidFill>
                <a:latin typeface="Arial" panose="020B0604020202020204" pitchFamily="34" charset="0"/>
                <a:cs typeface="Arial" panose="020B0604020202020204" pitchFamily="34" charset="0"/>
              </a:rPr>
              <a:t>7)  Add the Assert method, the following code.</a:t>
            </a:r>
          </a:p>
          <a:p>
            <a:pPr lvl="1"/>
            <a:endParaRPr lang="en-US" dirty="0">
              <a:solidFill>
                <a:schemeClr val="bg1"/>
              </a:solidFill>
              <a:latin typeface="Arial" panose="020B0604020202020204" pitchFamily="34" charset="0"/>
              <a:cs typeface="Arial" panose="020B0604020202020204" pitchFamily="34" charset="0"/>
            </a:endParaRPr>
          </a:p>
          <a:p>
            <a:pPr lvl="1"/>
            <a:endParaRPr lang="en-US" dirty="0">
              <a:solidFill>
                <a:schemeClr val="bg1"/>
              </a:solidFill>
              <a:latin typeface="Arial" panose="020B0604020202020204" pitchFamily="34" charset="0"/>
              <a:cs typeface="Arial" panose="020B0604020202020204" pitchFamily="34" charset="0"/>
            </a:endParaRPr>
          </a:p>
          <a:p>
            <a:pPr lvl="1"/>
            <a:endParaRPr lang="en-US" dirty="0">
              <a:solidFill>
                <a:schemeClr val="bg1"/>
              </a:solidFill>
              <a:latin typeface="Arial" panose="020B0604020202020204" pitchFamily="34" charset="0"/>
              <a:cs typeface="Arial" panose="020B0604020202020204" pitchFamily="34" charset="0"/>
            </a:endParaRPr>
          </a:p>
          <a:p>
            <a:pPr lvl="1"/>
            <a:endParaRPr lang="en-US" dirty="0">
              <a:solidFill>
                <a:schemeClr val="bg1"/>
              </a:solidFill>
              <a:latin typeface="Arial" panose="020B0604020202020204" pitchFamily="34" charset="0"/>
              <a:cs typeface="Arial" panose="020B0604020202020204" pitchFamily="34" charset="0"/>
            </a:endParaRPr>
          </a:p>
          <a:p>
            <a:pPr lvl="1"/>
            <a:r>
              <a:rPr lang="en-US" dirty="0">
                <a:solidFill>
                  <a:schemeClr val="bg1"/>
                </a:solidFill>
                <a:latin typeface="Arial" panose="020B0604020202020204" pitchFamily="34" charset="0"/>
                <a:cs typeface="Arial" panose="020B0604020202020204" pitchFamily="34" charset="0"/>
              </a:rPr>
              <a:t>8) Run as Junit Test.</a:t>
            </a:r>
          </a:p>
        </p:txBody>
      </p:sp>
      <p:pic>
        <p:nvPicPr>
          <p:cNvPr id="6" name="Picture 5"/>
          <p:cNvPicPr>
            <a:picLocks noChangeAspect="1"/>
          </p:cNvPicPr>
          <p:nvPr/>
        </p:nvPicPr>
        <p:blipFill rotWithShape="1">
          <a:blip r:embed="rId2"/>
          <a:srcRect b="19330"/>
          <a:stretch/>
        </p:blipFill>
        <p:spPr>
          <a:xfrm>
            <a:off x="5292196" y="1239252"/>
            <a:ext cx="3554525" cy="2743200"/>
          </a:xfrm>
          <a:prstGeom prst="rect">
            <a:avLst/>
          </a:prstGeom>
          <a:solidFill>
            <a:schemeClr val="bg1"/>
          </a:solidFill>
          <a:ln>
            <a:solidFill>
              <a:schemeClr val="bg1">
                <a:lumMod val="50000"/>
              </a:schemeClr>
            </a:solidFill>
          </a:ln>
        </p:spPr>
      </p:pic>
      <p:sp>
        <p:nvSpPr>
          <p:cNvPr id="7" name="Rectangle 6"/>
          <p:cNvSpPr/>
          <p:nvPr/>
        </p:nvSpPr>
        <p:spPr>
          <a:xfrm>
            <a:off x="292768" y="3048000"/>
            <a:ext cx="3810000" cy="338554"/>
          </a:xfrm>
          <a:prstGeom prst="rect">
            <a:avLst/>
          </a:prstGeom>
          <a:solidFill>
            <a:schemeClr val="bg1">
              <a:lumMod val="85000"/>
            </a:schemeClr>
          </a:solidFill>
        </p:spPr>
        <p:txBody>
          <a:bodyPr wrap="squar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assertEquals(25, u.addition(13,12));</a:t>
            </a:r>
          </a:p>
        </p:txBody>
      </p:sp>
      <p:pic>
        <p:nvPicPr>
          <p:cNvPr id="8" name="Picture 7"/>
          <p:cNvPicPr>
            <a:picLocks noChangeAspect="1"/>
          </p:cNvPicPr>
          <p:nvPr/>
        </p:nvPicPr>
        <p:blipFill>
          <a:blip r:embed="rId3"/>
          <a:stretch>
            <a:fillRect/>
          </a:stretch>
        </p:blipFill>
        <p:spPr>
          <a:xfrm>
            <a:off x="4572001" y="4114800"/>
            <a:ext cx="4238625" cy="2314575"/>
          </a:xfrm>
          <a:prstGeom prst="rect">
            <a:avLst/>
          </a:prstGeom>
          <a:solidFill>
            <a:schemeClr val="bg1"/>
          </a:solidFill>
          <a:ln>
            <a:solidFill>
              <a:schemeClr val="bg1">
                <a:lumMod val="50000"/>
              </a:schemeClr>
            </a:solidFill>
          </a:ln>
        </p:spPr>
      </p:pic>
      <p:sp>
        <p:nvSpPr>
          <p:cNvPr id="9" name="Rectangle 8"/>
          <p:cNvSpPr/>
          <p:nvPr/>
        </p:nvSpPr>
        <p:spPr>
          <a:xfrm>
            <a:off x="5472113" y="1981200"/>
            <a:ext cx="1524000" cy="220580"/>
          </a:xfrm>
          <a:prstGeom prst="rect">
            <a:avLst/>
          </a:prstGeom>
          <a:solidFill>
            <a:schemeClr val="bg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292196" y="5423695"/>
            <a:ext cx="3394604" cy="363925"/>
          </a:xfrm>
          <a:prstGeom prst="rect">
            <a:avLst/>
          </a:prstGeom>
          <a:solidFill>
            <a:schemeClr val="bg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429126" y="4876800"/>
            <a:ext cx="3990975" cy="1308382"/>
          </a:xfrm>
          <a:prstGeom prst="rect">
            <a:avLst/>
          </a:prstGeom>
          <a:solidFill>
            <a:schemeClr val="bg1"/>
          </a:solidFill>
          <a:ln>
            <a:solidFill>
              <a:schemeClr val="bg1">
                <a:lumMod val="50000"/>
              </a:schemeClr>
            </a:solidFill>
          </a:ln>
        </p:spPr>
      </p:pic>
      <p:sp>
        <p:nvSpPr>
          <p:cNvPr id="13" name="Title 12"/>
          <p:cNvSpPr>
            <a:spLocks noGrp="1"/>
          </p:cNvSpPr>
          <p:nvPr>
            <p:ph type="title"/>
          </p:nvPr>
        </p:nvSpPr>
        <p:spPr/>
        <p:txBody>
          <a:bodyPr/>
          <a:lstStyle/>
          <a:p>
            <a:r>
              <a:rPr lang="en-US" dirty="0">
                <a:solidFill>
                  <a:prstClr val="black"/>
                </a:solidFill>
              </a:rPr>
              <a:t>Junit Demo </a:t>
            </a:r>
            <a:r>
              <a:rPr lang="en-US" sz="2400" dirty="0">
                <a:solidFill>
                  <a:prstClr val="black"/>
                </a:solidFill>
              </a:rPr>
              <a:t>(Continued)</a:t>
            </a:r>
            <a:endParaRPr lang="en-US" dirty="0"/>
          </a:p>
        </p:txBody>
      </p:sp>
      <p:sp>
        <p:nvSpPr>
          <p:cNvPr id="16" name="TextBox 15">
            <a:hlinkClick r:id="rId5" action="ppaction://hlinksldjump"/>
          </p:cNvPr>
          <p:cNvSpPr txBox="1"/>
          <p:nvPr/>
        </p:nvSpPr>
        <p:spPr>
          <a:xfrm>
            <a:off x="7714397" y="708219"/>
            <a:ext cx="1295400" cy="369332"/>
          </a:xfrm>
          <a:prstGeom prst="rect">
            <a:avLst/>
          </a:prstGeom>
          <a:noFill/>
        </p:spPr>
        <p:txBody>
          <a:bodyPr wrap="square" rtlCol="0">
            <a:spAutoFit/>
          </a:bodyPr>
          <a:lstStyle/>
          <a:p>
            <a:r>
              <a:rPr lang="en-US" b="1" dirty="0">
                <a:solidFill>
                  <a:srgbClr val="FF0000"/>
                </a:solidFill>
              </a:rPr>
              <a:t>Go Back</a:t>
            </a:r>
          </a:p>
        </p:txBody>
      </p:sp>
    </p:spTree>
    <p:extLst>
      <p:ext uri="{BB962C8B-B14F-4D97-AF65-F5344CB8AC3E}">
        <p14:creationId xmlns:p14="http://schemas.microsoft.com/office/powerpoint/2010/main" val="2416579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6595" y="3953470"/>
            <a:ext cx="3787395" cy="923330"/>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10) When expected result wont match with the actual result then it shows the red color bar.</a:t>
            </a:r>
          </a:p>
        </p:txBody>
      </p:sp>
      <p:sp>
        <p:nvSpPr>
          <p:cNvPr id="6" name="Rectangle 5"/>
          <p:cNvSpPr/>
          <p:nvPr/>
        </p:nvSpPr>
        <p:spPr>
          <a:xfrm>
            <a:off x="344585" y="4953000"/>
            <a:ext cx="3469425" cy="553998"/>
          </a:xfrm>
          <a:prstGeom prst="rect">
            <a:avLst/>
          </a:prstGeom>
          <a:solidFill>
            <a:schemeClr val="bg1">
              <a:lumMod val="85000"/>
            </a:schemeClr>
          </a:solidFill>
        </p:spPr>
        <p:txBody>
          <a:bodyPr wrap="square">
            <a:spAutoFit/>
          </a:bodyPr>
          <a:lstStyle/>
          <a:p>
            <a:r>
              <a:rPr lang="en-US" sz="1500" dirty="0">
                <a:solidFill>
                  <a:schemeClr val="tx2">
                    <a:lumMod val="75000"/>
                  </a:schemeClr>
                </a:solidFill>
                <a:latin typeface="Arial" panose="020B0604020202020204" pitchFamily="34" charset="0"/>
                <a:cs typeface="Arial" panose="020B0604020202020204" pitchFamily="34" charset="0"/>
              </a:rPr>
              <a:t>Assert method:</a:t>
            </a:r>
          </a:p>
          <a:p>
            <a:r>
              <a:rPr lang="en-US" sz="1500" dirty="0">
                <a:solidFill>
                  <a:schemeClr val="tx2">
                    <a:lumMod val="75000"/>
                  </a:schemeClr>
                </a:solidFill>
                <a:latin typeface="Arial" panose="020B0604020202020204" pitchFamily="34" charset="0"/>
                <a:cs typeface="Arial" panose="020B0604020202020204" pitchFamily="34" charset="0"/>
              </a:rPr>
              <a:t>assertEquals(25,a.add(12, 12));</a:t>
            </a:r>
          </a:p>
        </p:txBody>
      </p:sp>
      <p:sp>
        <p:nvSpPr>
          <p:cNvPr id="7" name="Rectangle 6"/>
          <p:cNvSpPr/>
          <p:nvPr/>
        </p:nvSpPr>
        <p:spPr>
          <a:xfrm>
            <a:off x="226595" y="1155032"/>
            <a:ext cx="3787395" cy="1477328"/>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9) When the test is executed successfully you are able to see green color bar. Expected result matches with the actual result.</a:t>
            </a:r>
          </a:p>
          <a:p>
            <a:endParaRPr lang="en-US"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328863" y="2362200"/>
            <a:ext cx="3485147" cy="553998"/>
          </a:xfrm>
          <a:prstGeom prst="rect">
            <a:avLst/>
          </a:prstGeom>
          <a:solidFill>
            <a:schemeClr val="bg1">
              <a:lumMod val="85000"/>
            </a:schemeClr>
          </a:solidFill>
        </p:spPr>
        <p:txBody>
          <a:bodyPr wrap="square">
            <a:spAutoFit/>
          </a:bodyPr>
          <a:lstStyle/>
          <a:p>
            <a:r>
              <a:rPr lang="en-US" sz="1500" dirty="0">
                <a:solidFill>
                  <a:schemeClr val="tx2">
                    <a:lumMod val="75000"/>
                  </a:schemeClr>
                </a:solidFill>
                <a:latin typeface="Arial" panose="020B0604020202020204" pitchFamily="34" charset="0"/>
                <a:cs typeface="Arial" panose="020B0604020202020204" pitchFamily="34" charset="0"/>
              </a:rPr>
              <a:t>Assert method:</a:t>
            </a:r>
          </a:p>
          <a:p>
            <a:r>
              <a:rPr lang="en-US" sz="1500" dirty="0">
                <a:solidFill>
                  <a:schemeClr val="tx2">
                    <a:lumMod val="75000"/>
                  </a:schemeClr>
                </a:solidFill>
                <a:latin typeface="Arial" panose="020B0604020202020204" pitchFamily="34" charset="0"/>
                <a:cs typeface="Arial" panose="020B0604020202020204" pitchFamily="34" charset="0"/>
              </a:rPr>
              <a:t>assertEquals(25,a.add(13, 12));</a:t>
            </a:r>
          </a:p>
        </p:txBody>
      </p:sp>
      <p:pic>
        <p:nvPicPr>
          <p:cNvPr id="9" name="Picture 8"/>
          <p:cNvPicPr>
            <a:picLocks noChangeAspect="1"/>
          </p:cNvPicPr>
          <p:nvPr/>
        </p:nvPicPr>
        <p:blipFill rotWithShape="1">
          <a:blip r:embed="rId2"/>
          <a:srcRect r="8489" b="6691"/>
          <a:stretch/>
        </p:blipFill>
        <p:spPr>
          <a:xfrm>
            <a:off x="4013990" y="1383253"/>
            <a:ext cx="4973732" cy="2057401"/>
          </a:xfrm>
          <a:prstGeom prst="rect">
            <a:avLst/>
          </a:prstGeom>
          <a:solidFill>
            <a:schemeClr val="bg1"/>
          </a:solidFill>
          <a:ln>
            <a:solidFill>
              <a:schemeClr val="bg1">
                <a:lumMod val="50000"/>
              </a:schemeClr>
            </a:solidFill>
          </a:ln>
        </p:spPr>
      </p:pic>
      <p:pic>
        <p:nvPicPr>
          <p:cNvPr id="10" name="Picture 9"/>
          <p:cNvPicPr>
            <a:picLocks noChangeAspect="1"/>
          </p:cNvPicPr>
          <p:nvPr/>
        </p:nvPicPr>
        <p:blipFill rotWithShape="1">
          <a:blip r:embed="rId3"/>
          <a:srcRect r="12230"/>
          <a:stretch/>
        </p:blipFill>
        <p:spPr>
          <a:xfrm>
            <a:off x="4013991" y="3974053"/>
            <a:ext cx="4973732" cy="2198147"/>
          </a:xfrm>
          <a:prstGeom prst="rect">
            <a:avLst/>
          </a:prstGeom>
          <a:solidFill>
            <a:schemeClr val="bg1"/>
          </a:solidFill>
          <a:ln>
            <a:solidFill>
              <a:schemeClr val="bg1">
                <a:lumMod val="50000"/>
              </a:schemeClr>
            </a:solidFill>
          </a:ln>
        </p:spPr>
      </p:pic>
      <p:sp>
        <p:nvSpPr>
          <p:cNvPr id="11" name="Rectangle 10"/>
          <p:cNvSpPr/>
          <p:nvPr/>
        </p:nvSpPr>
        <p:spPr>
          <a:xfrm>
            <a:off x="304800" y="2971800"/>
            <a:ext cx="3587416" cy="830997"/>
          </a:xfrm>
          <a:prstGeom prst="rect">
            <a:avLst/>
          </a:prstGeom>
          <a:ln>
            <a:solidFill>
              <a:srgbClr val="00B050"/>
            </a:solidFill>
          </a:ln>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25 is the expected output by adding 13 and 12(num1=13, num2=12)</a:t>
            </a:r>
          </a:p>
          <a:p>
            <a:r>
              <a:rPr lang="en-US" sz="1600" dirty="0">
                <a:solidFill>
                  <a:schemeClr val="bg1"/>
                </a:solidFill>
                <a:latin typeface="Arial" panose="020B0604020202020204" pitchFamily="34" charset="0"/>
                <a:cs typeface="Arial" panose="020B0604020202020204" pitchFamily="34" charset="0"/>
              </a:rPr>
              <a:t>It is Test Pass.</a:t>
            </a:r>
          </a:p>
        </p:txBody>
      </p:sp>
      <p:sp>
        <p:nvSpPr>
          <p:cNvPr id="12" name="Rectangle 11"/>
          <p:cNvSpPr/>
          <p:nvPr/>
        </p:nvSpPr>
        <p:spPr>
          <a:xfrm>
            <a:off x="370654" y="5619571"/>
            <a:ext cx="3521562" cy="830997"/>
          </a:xfrm>
          <a:prstGeom prst="rect">
            <a:avLst/>
          </a:prstGeom>
          <a:ln>
            <a:solidFill>
              <a:srgbClr val="C00000"/>
            </a:solidFill>
          </a:ln>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25 is the expected output by adding 12 and 12(num1=12, num2=12)</a:t>
            </a:r>
          </a:p>
          <a:p>
            <a:r>
              <a:rPr lang="en-US" sz="1600" dirty="0">
                <a:solidFill>
                  <a:schemeClr val="bg1"/>
                </a:solidFill>
                <a:latin typeface="Arial" panose="020B0604020202020204" pitchFamily="34" charset="0"/>
                <a:cs typeface="Arial" panose="020B0604020202020204" pitchFamily="34" charset="0"/>
              </a:rPr>
              <a:t>It is an Failure Test.</a:t>
            </a:r>
          </a:p>
        </p:txBody>
      </p:sp>
      <p:sp>
        <p:nvSpPr>
          <p:cNvPr id="14" name="Title 13"/>
          <p:cNvSpPr>
            <a:spLocks noGrp="1"/>
          </p:cNvSpPr>
          <p:nvPr>
            <p:ph type="title"/>
          </p:nvPr>
        </p:nvSpPr>
        <p:spPr/>
        <p:txBody>
          <a:bodyPr/>
          <a:lstStyle/>
          <a:p>
            <a:r>
              <a:rPr lang="en-US" dirty="0">
                <a:solidFill>
                  <a:prstClr val="black"/>
                </a:solidFill>
              </a:rPr>
              <a:t>Junit Demo </a:t>
            </a:r>
            <a:r>
              <a:rPr lang="en-US" sz="2400" dirty="0">
                <a:solidFill>
                  <a:prstClr val="black"/>
                </a:solidFill>
              </a:rPr>
              <a:t>(Continued)</a:t>
            </a:r>
            <a:endParaRPr lang="en-US" dirty="0"/>
          </a:p>
        </p:txBody>
      </p:sp>
      <p:sp>
        <p:nvSpPr>
          <p:cNvPr id="16" name="TextBox 15">
            <a:hlinkClick r:id="rId4" action="ppaction://hlinksldjump"/>
          </p:cNvPr>
          <p:cNvSpPr txBox="1"/>
          <p:nvPr/>
        </p:nvSpPr>
        <p:spPr>
          <a:xfrm>
            <a:off x="7714397" y="708219"/>
            <a:ext cx="1295400" cy="369332"/>
          </a:xfrm>
          <a:prstGeom prst="rect">
            <a:avLst/>
          </a:prstGeom>
          <a:noFill/>
        </p:spPr>
        <p:txBody>
          <a:bodyPr wrap="square" rtlCol="0">
            <a:spAutoFit/>
          </a:bodyPr>
          <a:lstStyle/>
          <a:p>
            <a:r>
              <a:rPr lang="en-US" b="1" dirty="0">
                <a:solidFill>
                  <a:srgbClr val="FF0000"/>
                </a:solidFill>
              </a:rPr>
              <a:t>Go Back</a:t>
            </a:r>
          </a:p>
        </p:txBody>
      </p:sp>
    </p:spTree>
    <p:extLst>
      <p:ext uri="{BB962C8B-B14F-4D97-AF65-F5344CB8AC3E}">
        <p14:creationId xmlns:p14="http://schemas.microsoft.com/office/powerpoint/2010/main" val="2634671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86232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In which type of testing, the methods like syntax checking and manual reading of the code are performed?</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Static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Automated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Dynamic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Manual testing</a:t>
            </a:r>
            <a:endParaRPr lang="en-US" altLang="en-US" dirty="0">
              <a:solidFill>
                <a:schemeClr val="bg1"/>
              </a:solidFill>
              <a:latin typeface="Arial" panose="020B0604020202020204" pitchFamily="34" charset="0"/>
              <a:cs typeface="Arial" panose="020B0604020202020204" pitchFamily="34" charset="0"/>
            </a:endParaRPr>
          </a:p>
        </p:txBody>
      </p:sp>
      <p:sp>
        <p:nvSpPr>
          <p:cNvPr id="7" name="Rectangle 6">
            <a:hlinkClick r:id="rId3" action="ppaction://hlinksldjump"/>
          </p:cNvPr>
          <p:cNvSpPr/>
          <p:nvPr/>
        </p:nvSpPr>
        <p:spPr>
          <a:xfrm>
            <a:off x="609600" y="1981200"/>
            <a:ext cx="2849262" cy="453055"/>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hlinkClick r:id="rId4" action="ppaction://hlinksldjump"/>
          </p:cNvPr>
          <p:cNvSpPr/>
          <p:nvPr/>
        </p:nvSpPr>
        <p:spPr>
          <a:xfrm>
            <a:off x="609600" y="2590800"/>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hlinkClick r:id="rId4" action="ppaction://hlinksldjump"/>
          </p:cNvPr>
          <p:cNvSpPr/>
          <p:nvPr/>
        </p:nvSpPr>
        <p:spPr>
          <a:xfrm>
            <a:off x="457200" y="3145608"/>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hlinkClick r:id="rId4" action="ppaction://hlinksldjump"/>
          </p:cNvPr>
          <p:cNvSpPr/>
          <p:nvPr/>
        </p:nvSpPr>
        <p:spPr>
          <a:xfrm>
            <a:off x="609600" y="3657600"/>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9984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77640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In which type of testing, the methods like syntax checking and manual reading of the code are performed?</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Static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Automated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Dynamic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Manual testing</a:t>
            </a:r>
            <a:endParaRPr lang="en-US" altLang="en-US" dirty="0">
              <a:solidFill>
                <a:schemeClr val="bg1"/>
              </a:solidFill>
              <a:latin typeface="Arial" panose="020B0604020202020204" pitchFamily="34" charset="0"/>
              <a:cs typeface="Arial" panose="020B0604020202020204" pitchFamily="34" charset="0"/>
            </a:endParaRPr>
          </a:p>
        </p:txBody>
      </p:sp>
      <p:sp>
        <p:nvSpPr>
          <p:cNvPr id="11" name="Rounded Rectangle 10"/>
          <p:cNvSpPr/>
          <p:nvPr/>
        </p:nvSpPr>
        <p:spPr>
          <a:xfrm>
            <a:off x="464024" y="4814485"/>
            <a:ext cx="7697337" cy="112229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solidFill>
                <a:latin typeface=" Arial"/>
              </a:rPr>
              <a:t>You are right! </a:t>
            </a:r>
          </a:p>
          <a:p>
            <a:pPr algn="ctr"/>
            <a:r>
              <a:rPr lang="en-US" dirty="0">
                <a:solidFill>
                  <a:schemeClr val="bg1"/>
                </a:solidFill>
                <a:latin typeface=" Arial"/>
                <a:cs typeface="Arial" panose="020B0604020202020204" pitchFamily="34" charset="0"/>
              </a:rPr>
              <a:t>In Static testing, </a:t>
            </a:r>
            <a:r>
              <a:rPr lang="en-US" dirty="0">
                <a:solidFill>
                  <a:schemeClr val="bg1"/>
                </a:solidFill>
                <a:latin typeface="Arial" panose="020B0604020202020204" pitchFamily="34" charset="0"/>
                <a:cs typeface="Arial" panose="020B0604020202020204" pitchFamily="34" charset="0"/>
              </a:rPr>
              <a:t>the methods like syntax checking and manual reading of the code are performed</a:t>
            </a:r>
            <a:r>
              <a:rPr lang="en-US" dirty="0">
                <a:solidFill>
                  <a:schemeClr val="bg1"/>
                </a:solidFill>
                <a:latin typeface=" Arial"/>
              </a:rPr>
              <a:t>. </a:t>
            </a:r>
          </a:p>
        </p:txBody>
      </p:sp>
      <p:sp>
        <p:nvSpPr>
          <p:cNvPr id="12" name="Rectangle 11">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13" name="Picture 12"/>
          <p:cNvPicPr>
            <a:picLocks noChangeAspect="1"/>
          </p:cNvPicPr>
          <p:nvPr/>
        </p:nvPicPr>
        <p:blipFill>
          <a:blip r:embed="rId4">
            <a:duotone>
              <a:schemeClr val="accent6">
                <a:shade val="45000"/>
                <a:satMod val="135000"/>
              </a:schemeClr>
              <a:prstClr val="white"/>
            </a:duotone>
          </a:blip>
          <a:stretch>
            <a:fillRect/>
          </a:stretch>
        </p:blipFill>
        <p:spPr>
          <a:xfrm rot="695733">
            <a:off x="90591" y="1891054"/>
            <a:ext cx="670457" cy="502525"/>
          </a:xfrm>
          <a:prstGeom prst="rect">
            <a:avLst/>
          </a:prstGeom>
        </p:spPr>
      </p:pic>
    </p:spTree>
    <p:extLst>
      <p:ext uri="{BB962C8B-B14F-4D97-AF65-F5344CB8AC3E}">
        <p14:creationId xmlns:p14="http://schemas.microsoft.com/office/powerpoint/2010/main" val="998847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77640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In which type of testing, the methods like syntax checking and manual reading of the code are performed?</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Static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Automated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Dynamic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Manual testing</a:t>
            </a:r>
            <a:endParaRPr lang="en-US" altLang="en-US" dirty="0">
              <a:solidFill>
                <a:schemeClr val="bg1"/>
              </a:solidFill>
              <a:latin typeface="Arial" panose="020B0604020202020204" pitchFamily="34" charset="0"/>
              <a:cs typeface="Arial" panose="020B0604020202020204" pitchFamily="34" charset="0"/>
            </a:endParaRPr>
          </a:p>
        </p:txBody>
      </p:sp>
      <p:sp>
        <p:nvSpPr>
          <p:cNvPr id="4" name="Rectangle 3">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5" name="Picture 4"/>
          <p:cNvPicPr>
            <a:picLocks noChangeAspect="1"/>
          </p:cNvPicPr>
          <p:nvPr/>
        </p:nvPicPr>
        <p:blipFill>
          <a:blip r:embed="rId4">
            <a:duotone>
              <a:schemeClr val="accent6">
                <a:shade val="45000"/>
                <a:satMod val="135000"/>
              </a:schemeClr>
              <a:prstClr val="white"/>
            </a:duotone>
          </a:blip>
          <a:stretch>
            <a:fillRect/>
          </a:stretch>
        </p:blipFill>
        <p:spPr>
          <a:xfrm rot="695733">
            <a:off x="90591" y="1891054"/>
            <a:ext cx="670457" cy="502525"/>
          </a:xfrm>
          <a:prstGeom prst="rect">
            <a:avLst/>
          </a:prstGeom>
        </p:spPr>
      </p:pic>
      <p:sp>
        <p:nvSpPr>
          <p:cNvPr id="6" name="Rounded Rectangle 5"/>
          <p:cNvSpPr/>
          <p:nvPr/>
        </p:nvSpPr>
        <p:spPr>
          <a:xfrm>
            <a:off x="464024" y="4814485"/>
            <a:ext cx="7697337" cy="11222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That’s incorrect!</a:t>
            </a:r>
          </a:p>
          <a:p>
            <a:pPr algn="ctr"/>
            <a:r>
              <a:rPr lang="en-US" dirty="0">
                <a:solidFill>
                  <a:schemeClr val="bg1"/>
                </a:solidFill>
                <a:latin typeface=" Arial"/>
                <a:cs typeface="Arial" panose="020B0604020202020204" pitchFamily="34" charset="0"/>
              </a:rPr>
              <a:t>In Static testing, </a:t>
            </a:r>
            <a:r>
              <a:rPr lang="en-US" dirty="0">
                <a:solidFill>
                  <a:schemeClr val="bg1"/>
                </a:solidFill>
                <a:latin typeface="Arial" panose="020B0604020202020204" pitchFamily="34" charset="0"/>
                <a:cs typeface="Arial" panose="020B0604020202020204" pitchFamily="34" charset="0"/>
              </a:rPr>
              <a:t>the methods like syntax checking and manual reading of the code are performed</a:t>
            </a:r>
            <a:r>
              <a:rPr lang="en-US" dirty="0">
                <a:solidFill>
                  <a:schemeClr val="bg1"/>
                </a:solidFill>
                <a:latin typeface=" Arial"/>
              </a:rPr>
              <a:t>. </a:t>
            </a:r>
          </a:p>
        </p:txBody>
      </p:sp>
    </p:spTree>
    <p:extLst>
      <p:ext uri="{BB962C8B-B14F-4D97-AF65-F5344CB8AC3E}">
        <p14:creationId xmlns:p14="http://schemas.microsoft.com/office/powerpoint/2010/main" val="2715310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77640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_________ is used to efficiently execute test scripts with less human intervention.</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Static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Automated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Dynamic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Manual testing</a:t>
            </a:r>
            <a:endParaRPr lang="en-US" altLang="en-US" dirty="0">
              <a:solidFill>
                <a:schemeClr val="bg1"/>
              </a:solidFill>
              <a:latin typeface="Arial" panose="020B0604020202020204" pitchFamily="34" charset="0"/>
              <a:cs typeface="Arial" panose="020B0604020202020204" pitchFamily="34" charset="0"/>
            </a:endParaRPr>
          </a:p>
        </p:txBody>
      </p:sp>
      <p:sp>
        <p:nvSpPr>
          <p:cNvPr id="7" name="Rectangle 6">
            <a:hlinkClick r:id="rId3" action="ppaction://hlinksldjump"/>
          </p:cNvPr>
          <p:cNvSpPr/>
          <p:nvPr/>
        </p:nvSpPr>
        <p:spPr>
          <a:xfrm>
            <a:off x="503538" y="1905000"/>
            <a:ext cx="2849262" cy="453055"/>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hlinkClick r:id="rId4" action="ppaction://hlinksldjump"/>
          </p:cNvPr>
          <p:cNvSpPr/>
          <p:nvPr/>
        </p:nvSpPr>
        <p:spPr>
          <a:xfrm>
            <a:off x="503538" y="2534042"/>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hlinkClick r:id="rId3" action="ppaction://hlinksldjump"/>
          </p:cNvPr>
          <p:cNvSpPr/>
          <p:nvPr/>
        </p:nvSpPr>
        <p:spPr>
          <a:xfrm>
            <a:off x="503538" y="3067442"/>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hlinkClick r:id="rId3" action="ppaction://hlinksldjump"/>
          </p:cNvPr>
          <p:cNvSpPr/>
          <p:nvPr/>
        </p:nvSpPr>
        <p:spPr>
          <a:xfrm>
            <a:off x="503538" y="3600842"/>
            <a:ext cx="2849262" cy="361558"/>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8003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77640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_________ is used to efficiently execute test scripts with less human intervention.</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Static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Automated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Dynamic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Manual testing</a:t>
            </a:r>
            <a:endParaRPr lang="en-US" altLang="en-US" dirty="0">
              <a:solidFill>
                <a:schemeClr val="bg1"/>
              </a:solidFill>
              <a:latin typeface="Arial" panose="020B0604020202020204" pitchFamily="34" charset="0"/>
              <a:cs typeface="Arial" panose="020B0604020202020204" pitchFamily="34" charset="0"/>
            </a:endParaRPr>
          </a:p>
        </p:txBody>
      </p:sp>
      <p:sp>
        <p:nvSpPr>
          <p:cNvPr id="12" name="Rounded Rectangle 11"/>
          <p:cNvSpPr/>
          <p:nvPr/>
        </p:nvSpPr>
        <p:spPr>
          <a:xfrm>
            <a:off x="464024" y="4814485"/>
            <a:ext cx="7697337" cy="112229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solidFill>
                <a:latin typeface=" Arial"/>
              </a:rPr>
              <a:t>You are right! </a:t>
            </a:r>
          </a:p>
          <a:p>
            <a:pPr algn="ctr"/>
            <a:r>
              <a:rPr lang="en-US" dirty="0">
                <a:solidFill>
                  <a:schemeClr val="bg1"/>
                </a:solidFill>
                <a:latin typeface=" Arial"/>
                <a:cs typeface="Arial" panose="020B0604020202020204" pitchFamily="34" charset="0"/>
              </a:rPr>
              <a:t>Automated testing is used to execute scripts with less human intervention.</a:t>
            </a:r>
            <a:r>
              <a:rPr lang="en-US" dirty="0">
                <a:solidFill>
                  <a:schemeClr val="bg1"/>
                </a:solidFill>
                <a:latin typeface=" Arial"/>
              </a:rPr>
              <a:t> </a:t>
            </a:r>
          </a:p>
        </p:txBody>
      </p:sp>
      <p:sp>
        <p:nvSpPr>
          <p:cNvPr id="13" name="Rectangle 12">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14" name="Picture 13"/>
          <p:cNvPicPr>
            <a:picLocks noChangeAspect="1"/>
          </p:cNvPicPr>
          <p:nvPr/>
        </p:nvPicPr>
        <p:blipFill>
          <a:blip r:embed="rId4">
            <a:duotone>
              <a:schemeClr val="accent6">
                <a:shade val="45000"/>
                <a:satMod val="135000"/>
              </a:schemeClr>
              <a:prstClr val="white"/>
            </a:duotone>
          </a:blip>
          <a:stretch>
            <a:fillRect/>
          </a:stretch>
        </p:blipFill>
        <p:spPr>
          <a:xfrm rot="695733">
            <a:off x="43664" y="2407021"/>
            <a:ext cx="670457" cy="502525"/>
          </a:xfrm>
          <a:prstGeom prst="rect">
            <a:avLst/>
          </a:prstGeom>
        </p:spPr>
      </p:pic>
    </p:spTree>
    <p:extLst>
      <p:ext uri="{BB962C8B-B14F-4D97-AF65-F5344CB8AC3E}">
        <p14:creationId xmlns:p14="http://schemas.microsoft.com/office/powerpoint/2010/main" val="1655975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Knowledge</a:t>
            </a:r>
          </a:p>
        </p:txBody>
      </p:sp>
      <p:sp>
        <p:nvSpPr>
          <p:cNvPr id="3" name="Rectangle 2"/>
          <p:cNvSpPr/>
          <p:nvPr/>
        </p:nvSpPr>
        <p:spPr>
          <a:xfrm>
            <a:off x="228600" y="1219200"/>
            <a:ext cx="7467600" cy="277640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_________ is used to efficiently execute test scripts with less human intervention.</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Static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Automated testing</a:t>
            </a: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Dynamic testing</a:t>
            </a:r>
            <a:endParaRPr lang="en-US" altLang="en-US" dirty="0">
              <a:solidFill>
                <a:schemeClr val="bg1"/>
              </a:solidFill>
              <a:latin typeface="Arial" panose="020B0604020202020204" pitchFamily="34" charset="0"/>
              <a:cs typeface="Arial" panose="020B0604020202020204" pitchFamily="34" charset="0"/>
            </a:endParaRPr>
          </a:p>
          <a:p>
            <a:pPr marL="800100" lvl="1" indent="-342900">
              <a:lnSpc>
                <a:spcPct val="20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Manual testing</a:t>
            </a:r>
            <a:endParaRPr lang="en-US" altLang="en-US" dirty="0">
              <a:solidFill>
                <a:schemeClr val="bg1"/>
              </a:solidFill>
              <a:latin typeface="Arial" panose="020B0604020202020204" pitchFamily="34" charset="0"/>
              <a:cs typeface="Arial" panose="020B0604020202020204" pitchFamily="34" charset="0"/>
            </a:endParaRPr>
          </a:p>
        </p:txBody>
      </p:sp>
      <p:sp>
        <p:nvSpPr>
          <p:cNvPr id="4" name="Rounded Rectangle 3"/>
          <p:cNvSpPr/>
          <p:nvPr/>
        </p:nvSpPr>
        <p:spPr>
          <a:xfrm>
            <a:off x="464024" y="4814485"/>
            <a:ext cx="7697337" cy="11222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That’s incorrect!</a:t>
            </a:r>
          </a:p>
          <a:p>
            <a:pPr algn="ctr"/>
            <a:r>
              <a:rPr lang="en-US" dirty="0">
                <a:solidFill>
                  <a:schemeClr val="bg1"/>
                </a:solidFill>
                <a:latin typeface=" Arial"/>
                <a:cs typeface="Arial" panose="020B0604020202020204" pitchFamily="34" charset="0"/>
              </a:rPr>
              <a:t>Automated testing is used to execute scripts with less human intervention</a:t>
            </a:r>
            <a:r>
              <a:rPr lang="en-US" dirty="0">
                <a:solidFill>
                  <a:schemeClr val="bg1"/>
                </a:solidFill>
                <a:latin typeface="Arial" panose="020B0604020202020204" pitchFamily="34" charset="0"/>
                <a:cs typeface="Arial" panose="020B0604020202020204" pitchFamily="34" charset="0"/>
              </a:rPr>
              <a:t>. </a:t>
            </a:r>
          </a:p>
        </p:txBody>
      </p:sp>
      <p:sp>
        <p:nvSpPr>
          <p:cNvPr id="5" name="Rectangle 4">
            <a:hlinkClick r:id="rId3" action="ppaction://hlinksldjump"/>
          </p:cNvPr>
          <p:cNvSpPr/>
          <p:nvPr/>
        </p:nvSpPr>
        <p:spPr>
          <a:xfrm>
            <a:off x="3841846" y="4317479"/>
            <a:ext cx="1460309" cy="3307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Continue</a:t>
            </a:r>
          </a:p>
        </p:txBody>
      </p:sp>
      <p:pic>
        <p:nvPicPr>
          <p:cNvPr id="6" name="Picture 5"/>
          <p:cNvPicPr>
            <a:picLocks noChangeAspect="1"/>
          </p:cNvPicPr>
          <p:nvPr/>
        </p:nvPicPr>
        <p:blipFill>
          <a:blip r:embed="rId4">
            <a:duotone>
              <a:schemeClr val="accent6">
                <a:shade val="45000"/>
                <a:satMod val="135000"/>
              </a:schemeClr>
              <a:prstClr val="white"/>
            </a:duotone>
          </a:blip>
          <a:stretch>
            <a:fillRect/>
          </a:stretch>
        </p:blipFill>
        <p:spPr>
          <a:xfrm rot="695733">
            <a:off x="43664" y="2407021"/>
            <a:ext cx="670457" cy="502525"/>
          </a:xfrm>
          <a:prstGeom prst="rect">
            <a:avLst/>
          </a:prstGeom>
        </p:spPr>
      </p:pic>
    </p:spTree>
    <p:extLst>
      <p:ext uri="{BB962C8B-B14F-4D97-AF65-F5344CB8AC3E}">
        <p14:creationId xmlns:p14="http://schemas.microsoft.com/office/powerpoint/2010/main" val="9706628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377128" y="1205447"/>
            <a:ext cx="1766872" cy="1764161"/>
            <a:chOff x="7376802" y="1307047"/>
            <a:chExt cx="1766872" cy="1764161"/>
          </a:xfrm>
        </p:grpSpPr>
        <p:grpSp>
          <p:nvGrpSpPr>
            <p:cNvPr id="4" name="Group 3"/>
            <p:cNvGrpSpPr/>
            <p:nvPr/>
          </p:nvGrpSpPr>
          <p:grpSpPr>
            <a:xfrm>
              <a:off x="7633294" y="1307047"/>
              <a:ext cx="1097543" cy="1463196"/>
              <a:chOff x="431801" y="4117975"/>
              <a:chExt cx="561975" cy="725488"/>
            </a:xfrm>
          </p:grpSpPr>
          <p:sp>
            <p:nvSpPr>
              <p:cNvPr id="5"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sp>
            <p:nvSpPr>
              <p:cNvPr id="6"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sp>
            <p:nvSpPr>
              <p:cNvPr id="7"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grpSp>
        <p:pic>
          <p:nvPicPr>
            <p:cNvPr id="8"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sz="4000" dirty="0">
                <a:latin typeface="Arial" panose="020B0604020202020204" pitchFamily="34" charset="0"/>
                <a:cs typeface="Arial" panose="020B0604020202020204" pitchFamily="34" charset="0"/>
              </a:rPr>
              <a:t>Course Summary </a:t>
            </a:r>
          </a:p>
        </p:txBody>
      </p:sp>
      <p:sp>
        <p:nvSpPr>
          <p:cNvPr id="3" name="Rectangle 2"/>
          <p:cNvSpPr/>
          <p:nvPr/>
        </p:nvSpPr>
        <p:spPr>
          <a:xfrm>
            <a:off x="122374" y="1307047"/>
            <a:ext cx="7740676" cy="3631763"/>
          </a:xfrm>
          <a:prstGeom prst="rect">
            <a:avLst/>
          </a:prstGeom>
        </p:spPr>
        <p:txBody>
          <a:bodyPr wrap="square">
            <a:spAutoFit/>
          </a:bodyPr>
          <a:lstStyle/>
          <a:p>
            <a:r>
              <a:rPr lang="en-US" sz="2000" b="1" dirty="0">
                <a:solidFill>
                  <a:schemeClr val="bg1"/>
                </a:solidFill>
                <a:latin typeface="Arial" panose="020B0604020202020204" pitchFamily="34" charset="0"/>
                <a:cs typeface="Arial" panose="020B0604020202020204" pitchFamily="34" charset="0"/>
              </a:rPr>
              <a:t>At the end of this course, you will be able to:</a:t>
            </a:r>
          </a:p>
          <a:p>
            <a:pPr marL="457200" lvl="0" indent="-457200">
              <a:lnSpc>
                <a:spcPct val="150000"/>
              </a:lnSpc>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Define unit testing, its concepts, scope, benefits and limitations.</a:t>
            </a:r>
          </a:p>
          <a:p>
            <a:pPr marL="457200" lvl="0" indent="-457200">
              <a:lnSpc>
                <a:spcPct val="150000"/>
              </a:lnSpc>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Explain the implementation of </a:t>
            </a:r>
            <a:r>
              <a:rPr lang="en-US" altLang="en-US" sz="2000" dirty="0">
                <a:solidFill>
                  <a:schemeClr val="bg1"/>
                </a:solidFill>
                <a:latin typeface="Arial" panose="020B0604020202020204" pitchFamily="34" charset="0"/>
                <a:cs typeface="Arial" panose="020B0604020202020204" pitchFamily="34" charset="0"/>
              </a:rPr>
              <a:t>Software Development Lifecycle (SDLC) with </a:t>
            </a:r>
            <a:r>
              <a:rPr lang="en-US" sz="2000" dirty="0">
                <a:solidFill>
                  <a:schemeClr val="bg1"/>
                </a:solidFill>
                <a:latin typeface="Arial" panose="020B0604020202020204" pitchFamily="34" charset="0"/>
                <a:cs typeface="Arial" panose="020B0604020202020204" pitchFamily="34" charset="0"/>
              </a:rPr>
              <a:t> Test Driven Development (TDD) methodology.</a:t>
            </a:r>
          </a:p>
          <a:p>
            <a:pPr marL="457200" lvl="0" indent="-457200">
              <a:lnSpc>
                <a:spcPct val="150000"/>
              </a:lnSpc>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Explain about the techniques and environment that you need to consider for performing unit testing.</a:t>
            </a:r>
          </a:p>
          <a:p>
            <a:pPr marL="457200" lvl="0" indent="-457200">
              <a:lnSpc>
                <a:spcPct val="150000"/>
              </a:lnSpc>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Identify different unit testing framework tools.</a:t>
            </a:r>
          </a:p>
        </p:txBody>
      </p:sp>
    </p:spTree>
    <p:extLst>
      <p:ext uri="{BB962C8B-B14F-4D97-AF65-F5344CB8AC3E}">
        <p14:creationId xmlns:p14="http://schemas.microsoft.com/office/powerpoint/2010/main" val="2039430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Unit Testing Concepts</a:t>
            </a:r>
            <a:endParaRPr lang="en-US" dirty="0"/>
          </a:p>
        </p:txBody>
      </p:sp>
      <p:sp>
        <p:nvSpPr>
          <p:cNvPr id="11" name="Rectangle 10"/>
          <p:cNvSpPr/>
          <p:nvPr/>
        </p:nvSpPr>
        <p:spPr>
          <a:xfrm>
            <a:off x="301594" y="4556134"/>
            <a:ext cx="4503141" cy="1154162"/>
          </a:xfrm>
          <a:prstGeom prst="rect">
            <a:avLst/>
          </a:prstGeom>
          <a:solidFill>
            <a:schemeClr val="bg1">
              <a:lumMod val="75000"/>
            </a:schemeClr>
          </a:solidFill>
        </p:spPr>
        <p:txBody>
          <a:bodyPr wrap="square">
            <a:spAutoFit/>
          </a:bodyPr>
          <a:lstStyle/>
          <a:p>
            <a:r>
              <a:rPr lang="en-AU" b="1" dirty="0">
                <a:solidFill>
                  <a:schemeClr val="tx2">
                    <a:lumMod val="75000"/>
                  </a:schemeClr>
                </a:solidFill>
                <a:latin typeface="Arial" panose="020B0604020202020204" pitchFamily="34" charset="0"/>
                <a:cs typeface="Arial" panose="020B0604020202020204" pitchFamily="34" charset="0"/>
              </a:rPr>
              <a:t>Unit Test Case:</a:t>
            </a:r>
          </a:p>
          <a:p>
            <a:r>
              <a:rPr lang="en-AU" sz="1700" dirty="0">
                <a:solidFill>
                  <a:schemeClr val="tx2">
                    <a:lumMod val="75000"/>
                  </a:schemeClr>
                </a:solidFill>
                <a:latin typeface="Arial" panose="020B0604020202020204" pitchFamily="34" charset="0"/>
                <a:cs typeface="Arial" panose="020B0604020202020204" pitchFamily="34" charset="0"/>
              </a:rPr>
              <a:t>Unit Test Case (UTC) is the first step in Build phase, where developer needs to create the Unit Test Cases or Unit Test Script.</a:t>
            </a:r>
          </a:p>
        </p:txBody>
      </p:sp>
      <p:pic>
        <p:nvPicPr>
          <p:cNvPr id="14" name="Picture 13"/>
          <p:cNvPicPr>
            <a:picLocks noChangeAspect="1"/>
          </p:cNvPicPr>
          <p:nvPr/>
        </p:nvPicPr>
        <p:blipFill>
          <a:blip r:embed="rId2"/>
          <a:stretch>
            <a:fillRect/>
          </a:stretch>
        </p:blipFill>
        <p:spPr>
          <a:xfrm>
            <a:off x="1028464" y="1600200"/>
            <a:ext cx="6122631" cy="2749584"/>
          </a:xfrm>
          <a:prstGeom prst="rect">
            <a:avLst/>
          </a:prstGeom>
          <a:ln>
            <a:noFill/>
          </a:ln>
        </p:spPr>
      </p:pic>
      <p:sp>
        <p:nvSpPr>
          <p:cNvPr id="15" name="Rectangle 14"/>
          <p:cNvSpPr/>
          <p:nvPr/>
        </p:nvSpPr>
        <p:spPr>
          <a:xfrm>
            <a:off x="5214131" y="4457457"/>
            <a:ext cx="3659188" cy="1842816"/>
          </a:xfrm>
          <a:prstGeom prst="rect">
            <a:avLst/>
          </a:prstGeom>
          <a:solidFill>
            <a:schemeClr val="accent1">
              <a:alpha val="0"/>
            </a:schemeClr>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317750" y="4688397"/>
            <a:ext cx="1311650" cy="4170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Creating Unit Test Cases</a:t>
            </a:r>
          </a:p>
        </p:txBody>
      </p:sp>
      <p:sp>
        <p:nvSpPr>
          <p:cNvPr id="18" name="Rounded Rectangle 17"/>
          <p:cNvSpPr/>
          <p:nvPr/>
        </p:nvSpPr>
        <p:spPr>
          <a:xfrm>
            <a:off x="6166126" y="5221797"/>
            <a:ext cx="1319720" cy="4170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Writing the Code</a:t>
            </a:r>
          </a:p>
        </p:txBody>
      </p:sp>
      <p:sp>
        <p:nvSpPr>
          <p:cNvPr id="19" name="Rounded Rectangle 18"/>
          <p:cNvSpPr/>
          <p:nvPr/>
        </p:nvSpPr>
        <p:spPr>
          <a:xfrm>
            <a:off x="7362196" y="5717579"/>
            <a:ext cx="1266846" cy="4170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Unit Testing the Code</a:t>
            </a:r>
          </a:p>
        </p:txBody>
      </p:sp>
      <p:sp>
        <p:nvSpPr>
          <p:cNvPr id="20" name="Bent Arrow 19"/>
          <p:cNvSpPr/>
          <p:nvPr/>
        </p:nvSpPr>
        <p:spPr>
          <a:xfrm rot="5400000">
            <a:off x="6665094" y="4826990"/>
            <a:ext cx="318916" cy="390303"/>
          </a:xfrm>
          <a:prstGeom prst="bentArrow">
            <a:avLst>
              <a:gd name="adj1" fmla="val 15399"/>
              <a:gd name="adj2" fmla="val 2197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Bent Arrow 20"/>
          <p:cNvSpPr/>
          <p:nvPr/>
        </p:nvSpPr>
        <p:spPr>
          <a:xfrm rot="5400000">
            <a:off x="7553605" y="5360389"/>
            <a:ext cx="318918" cy="390303"/>
          </a:xfrm>
          <a:prstGeom prst="bentArrow">
            <a:avLst>
              <a:gd name="adj1" fmla="val 15399"/>
              <a:gd name="adj2" fmla="val 2197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ontent Placeholder 4"/>
          <p:cNvSpPr txBox="1">
            <a:spLocks/>
          </p:cNvSpPr>
          <p:nvPr/>
        </p:nvSpPr>
        <p:spPr>
          <a:xfrm>
            <a:off x="267474" y="1178882"/>
            <a:ext cx="8571725" cy="694593"/>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chemeClr val="tx2">
                    <a:lumMod val="75000"/>
                  </a:schemeClr>
                </a:solidFill>
                <a:latin typeface="Arial" panose="020B0604020202020204" pitchFamily="34" charset="0"/>
                <a:cs typeface="Arial" panose="020B0604020202020204" pitchFamily="34" charset="0"/>
              </a:rPr>
              <a:t>Following figure illustrates where the unit testing fits into the Program and Project Management cycle: </a:t>
            </a:r>
          </a:p>
        </p:txBody>
      </p:sp>
      <p:sp>
        <p:nvSpPr>
          <p:cNvPr id="29" name="Rectangle 28"/>
          <p:cNvSpPr/>
          <p:nvPr/>
        </p:nvSpPr>
        <p:spPr>
          <a:xfrm>
            <a:off x="5214131" y="4173280"/>
            <a:ext cx="3659188" cy="285615"/>
          </a:xfrm>
          <a:prstGeom prst="rect">
            <a:avLst/>
          </a:prstGeom>
          <a:solidFill>
            <a:srgbClr val="0070C0"/>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Phase</a:t>
            </a:r>
          </a:p>
        </p:txBody>
      </p:sp>
      <p:sp>
        <p:nvSpPr>
          <p:cNvPr id="28" name="Right Arrow 27"/>
          <p:cNvSpPr/>
          <p:nvPr/>
        </p:nvSpPr>
        <p:spPr>
          <a:xfrm rot="2435865">
            <a:off x="4132120" y="3262493"/>
            <a:ext cx="2555132" cy="2957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42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Arial" panose="020B0604020202020204" pitchFamily="34" charset="0"/>
                <a:cs typeface="Arial" panose="020B0604020202020204" pitchFamily="34" charset="0"/>
              </a:rPr>
              <a:t>Reference</a:t>
            </a:r>
          </a:p>
        </p:txBody>
      </p:sp>
      <p:sp>
        <p:nvSpPr>
          <p:cNvPr id="5" name="Content Placeholder 4"/>
          <p:cNvSpPr>
            <a:spLocks noGrp="1"/>
          </p:cNvSpPr>
          <p:nvPr>
            <p:ph sz="quarter" idx="14"/>
          </p:nvPr>
        </p:nvSpPr>
        <p:spPr/>
        <p:txBody>
          <a:bodyPr/>
          <a:lstStyle/>
          <a:p>
            <a:endParaRPr lang="en-US"/>
          </a:p>
        </p:txBody>
      </p:sp>
      <p:grpSp>
        <p:nvGrpSpPr>
          <p:cNvPr id="3" name="Group 2"/>
          <p:cNvGrpSpPr/>
          <p:nvPr/>
        </p:nvGrpSpPr>
        <p:grpSpPr>
          <a:xfrm>
            <a:off x="7248184" y="1304491"/>
            <a:ext cx="1795371" cy="1580154"/>
            <a:chOff x="7248184" y="1291791"/>
            <a:chExt cx="1795371" cy="1580154"/>
          </a:xfrm>
        </p:grpSpPr>
        <p:grpSp>
          <p:nvGrpSpPr>
            <p:cNvPr id="13" name="Group 12"/>
            <p:cNvGrpSpPr/>
            <p:nvPr/>
          </p:nvGrpSpPr>
          <p:grpSpPr>
            <a:xfrm>
              <a:off x="7439745" y="1291791"/>
              <a:ext cx="1286310" cy="1286310"/>
              <a:chOff x="1256798" y="5242956"/>
              <a:chExt cx="557835" cy="557835"/>
            </a:xfrm>
          </p:grpSpPr>
          <p:sp>
            <p:nvSpPr>
              <p:cNvPr id="8" name="Freeform 96"/>
              <p:cNvSpPr>
                <a:spLocks noEditPoints="1"/>
              </p:cNvSpPr>
              <p:nvPr/>
            </p:nvSpPr>
            <p:spPr bwMode="auto">
              <a:xfrm>
                <a:off x="1454976" y="5242956"/>
                <a:ext cx="359657" cy="557835"/>
              </a:xfrm>
              <a:custGeom>
                <a:avLst/>
                <a:gdLst>
                  <a:gd name="T0" fmla="*/ 220 w 258"/>
                  <a:gd name="T1" fmla="*/ 298 h 400"/>
                  <a:gd name="T2" fmla="*/ 258 w 258"/>
                  <a:gd name="T3" fmla="*/ 298 h 400"/>
                  <a:gd name="T4" fmla="*/ 258 w 258"/>
                  <a:gd name="T5" fmla="*/ 260 h 400"/>
                  <a:gd name="T6" fmla="*/ 220 w 258"/>
                  <a:gd name="T7" fmla="*/ 260 h 400"/>
                  <a:gd name="T8" fmla="*/ 220 w 258"/>
                  <a:gd name="T9" fmla="*/ 298 h 400"/>
                  <a:gd name="T10" fmla="*/ 258 w 258"/>
                  <a:gd name="T11" fmla="*/ 58 h 400"/>
                  <a:gd name="T12" fmla="*/ 258 w 258"/>
                  <a:gd name="T13" fmla="*/ 34 h 400"/>
                  <a:gd name="T14" fmla="*/ 223 w 258"/>
                  <a:gd name="T15" fmla="*/ 0 h 400"/>
                  <a:gd name="T16" fmla="*/ 0 w 258"/>
                  <a:gd name="T17" fmla="*/ 0 h 400"/>
                  <a:gd name="T18" fmla="*/ 0 w 258"/>
                  <a:gd name="T19" fmla="*/ 400 h 400"/>
                  <a:gd name="T20" fmla="*/ 208 w 258"/>
                  <a:gd name="T21" fmla="*/ 400 h 400"/>
                  <a:gd name="T22" fmla="*/ 208 w 258"/>
                  <a:gd name="T23" fmla="*/ 234 h 400"/>
                  <a:gd name="T24" fmla="*/ 208 w 258"/>
                  <a:gd name="T25" fmla="*/ 234 h 400"/>
                  <a:gd name="T26" fmla="*/ 249 w 258"/>
                  <a:gd name="T27" fmla="*/ 195 h 400"/>
                  <a:gd name="T28" fmla="*/ 258 w 258"/>
                  <a:gd name="T29" fmla="*/ 195 h 400"/>
                  <a:gd name="T30" fmla="*/ 258 w 258"/>
                  <a:gd name="T31" fmla="*/ 58 h 400"/>
                  <a:gd name="T32" fmla="*/ 220 w 258"/>
                  <a:gd name="T33" fmla="*/ 236 h 400"/>
                  <a:gd name="T34" fmla="*/ 220 w 258"/>
                  <a:gd name="T35" fmla="*/ 246 h 400"/>
                  <a:gd name="T36" fmla="*/ 220 w 258"/>
                  <a:gd name="T37" fmla="*/ 246 h 400"/>
                  <a:gd name="T38" fmla="*/ 220 w 258"/>
                  <a:gd name="T39" fmla="*/ 248 h 400"/>
                  <a:gd name="T40" fmla="*/ 258 w 258"/>
                  <a:gd name="T41" fmla="*/ 248 h 400"/>
                  <a:gd name="T42" fmla="*/ 258 w 258"/>
                  <a:gd name="T43" fmla="*/ 207 h 400"/>
                  <a:gd name="T44" fmla="*/ 249 w 258"/>
                  <a:gd name="T45" fmla="*/ 207 h 400"/>
                  <a:gd name="T46" fmla="*/ 220 w 258"/>
                  <a:gd name="T47" fmla="*/ 236 h 400"/>
                  <a:gd name="T48" fmla="*/ 220 w 258"/>
                  <a:gd name="T49" fmla="*/ 348 h 400"/>
                  <a:gd name="T50" fmla="*/ 258 w 258"/>
                  <a:gd name="T51" fmla="*/ 348 h 400"/>
                  <a:gd name="T52" fmla="*/ 258 w 258"/>
                  <a:gd name="T53" fmla="*/ 310 h 400"/>
                  <a:gd name="T54" fmla="*/ 220 w 258"/>
                  <a:gd name="T55" fmla="*/ 310 h 400"/>
                  <a:gd name="T56" fmla="*/ 220 w 258"/>
                  <a:gd name="T57" fmla="*/ 348 h 400"/>
                  <a:gd name="T58" fmla="*/ 220 w 258"/>
                  <a:gd name="T59" fmla="*/ 400 h 400"/>
                  <a:gd name="T60" fmla="*/ 223 w 258"/>
                  <a:gd name="T61" fmla="*/ 400 h 400"/>
                  <a:gd name="T62" fmla="*/ 258 w 258"/>
                  <a:gd name="T63" fmla="*/ 365 h 400"/>
                  <a:gd name="T64" fmla="*/ 258 w 258"/>
                  <a:gd name="T65" fmla="*/ 361 h 400"/>
                  <a:gd name="T66" fmla="*/ 258 w 258"/>
                  <a:gd name="T67" fmla="*/ 361 h 400"/>
                  <a:gd name="T68" fmla="*/ 258 w 258"/>
                  <a:gd name="T69" fmla="*/ 360 h 400"/>
                  <a:gd name="T70" fmla="*/ 220 w 258"/>
                  <a:gd name="T71" fmla="*/ 360 h 400"/>
                  <a:gd name="T72" fmla="*/ 220 w 258"/>
                  <a:gd name="T73"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8" h="400">
                    <a:moveTo>
                      <a:pt x="220" y="298"/>
                    </a:moveTo>
                    <a:cubicBezTo>
                      <a:pt x="258" y="298"/>
                      <a:pt x="258" y="298"/>
                      <a:pt x="258" y="298"/>
                    </a:cubicBezTo>
                    <a:cubicBezTo>
                      <a:pt x="258" y="260"/>
                      <a:pt x="258" y="260"/>
                      <a:pt x="258" y="260"/>
                    </a:cubicBezTo>
                    <a:cubicBezTo>
                      <a:pt x="220" y="260"/>
                      <a:pt x="220" y="260"/>
                      <a:pt x="220" y="260"/>
                    </a:cubicBezTo>
                    <a:lnTo>
                      <a:pt x="220" y="298"/>
                    </a:lnTo>
                    <a:close/>
                    <a:moveTo>
                      <a:pt x="258" y="58"/>
                    </a:moveTo>
                    <a:cubicBezTo>
                      <a:pt x="258" y="34"/>
                      <a:pt x="258" y="34"/>
                      <a:pt x="258" y="34"/>
                    </a:cubicBezTo>
                    <a:cubicBezTo>
                      <a:pt x="258" y="15"/>
                      <a:pt x="242" y="0"/>
                      <a:pt x="223" y="0"/>
                    </a:cubicBezTo>
                    <a:cubicBezTo>
                      <a:pt x="0" y="0"/>
                      <a:pt x="0" y="0"/>
                      <a:pt x="0" y="0"/>
                    </a:cubicBezTo>
                    <a:cubicBezTo>
                      <a:pt x="0" y="400"/>
                      <a:pt x="0" y="400"/>
                      <a:pt x="0" y="400"/>
                    </a:cubicBezTo>
                    <a:cubicBezTo>
                      <a:pt x="208" y="400"/>
                      <a:pt x="208" y="400"/>
                      <a:pt x="208" y="400"/>
                    </a:cubicBezTo>
                    <a:cubicBezTo>
                      <a:pt x="208" y="234"/>
                      <a:pt x="208" y="234"/>
                      <a:pt x="208" y="234"/>
                    </a:cubicBezTo>
                    <a:cubicBezTo>
                      <a:pt x="208" y="234"/>
                      <a:pt x="208" y="234"/>
                      <a:pt x="208" y="234"/>
                    </a:cubicBezTo>
                    <a:cubicBezTo>
                      <a:pt x="209" y="213"/>
                      <a:pt x="227" y="195"/>
                      <a:pt x="249" y="195"/>
                    </a:cubicBezTo>
                    <a:cubicBezTo>
                      <a:pt x="258" y="195"/>
                      <a:pt x="258" y="195"/>
                      <a:pt x="258" y="195"/>
                    </a:cubicBezTo>
                    <a:cubicBezTo>
                      <a:pt x="258" y="58"/>
                      <a:pt x="258" y="58"/>
                      <a:pt x="258" y="58"/>
                    </a:cubicBezTo>
                    <a:close/>
                    <a:moveTo>
                      <a:pt x="220" y="236"/>
                    </a:moveTo>
                    <a:cubicBezTo>
                      <a:pt x="220" y="246"/>
                      <a:pt x="220" y="246"/>
                      <a:pt x="220" y="246"/>
                    </a:cubicBezTo>
                    <a:cubicBezTo>
                      <a:pt x="220" y="246"/>
                      <a:pt x="220" y="246"/>
                      <a:pt x="220" y="246"/>
                    </a:cubicBezTo>
                    <a:cubicBezTo>
                      <a:pt x="220" y="248"/>
                      <a:pt x="220" y="248"/>
                      <a:pt x="220" y="248"/>
                    </a:cubicBezTo>
                    <a:cubicBezTo>
                      <a:pt x="258" y="248"/>
                      <a:pt x="258" y="248"/>
                      <a:pt x="258" y="248"/>
                    </a:cubicBezTo>
                    <a:cubicBezTo>
                      <a:pt x="258" y="207"/>
                      <a:pt x="258" y="207"/>
                      <a:pt x="258" y="207"/>
                    </a:cubicBezTo>
                    <a:cubicBezTo>
                      <a:pt x="249" y="207"/>
                      <a:pt x="249" y="207"/>
                      <a:pt x="249" y="207"/>
                    </a:cubicBezTo>
                    <a:cubicBezTo>
                      <a:pt x="233" y="207"/>
                      <a:pt x="220" y="220"/>
                      <a:pt x="220" y="236"/>
                    </a:cubicBezTo>
                    <a:close/>
                    <a:moveTo>
                      <a:pt x="220" y="348"/>
                    </a:moveTo>
                    <a:cubicBezTo>
                      <a:pt x="258" y="348"/>
                      <a:pt x="258" y="348"/>
                      <a:pt x="258" y="348"/>
                    </a:cubicBezTo>
                    <a:cubicBezTo>
                      <a:pt x="258" y="310"/>
                      <a:pt x="258" y="310"/>
                      <a:pt x="258" y="310"/>
                    </a:cubicBezTo>
                    <a:cubicBezTo>
                      <a:pt x="220" y="310"/>
                      <a:pt x="220" y="310"/>
                      <a:pt x="220" y="310"/>
                    </a:cubicBezTo>
                    <a:lnTo>
                      <a:pt x="220" y="348"/>
                    </a:lnTo>
                    <a:close/>
                    <a:moveTo>
                      <a:pt x="220" y="400"/>
                    </a:moveTo>
                    <a:cubicBezTo>
                      <a:pt x="223" y="400"/>
                      <a:pt x="223" y="400"/>
                      <a:pt x="223" y="400"/>
                    </a:cubicBezTo>
                    <a:cubicBezTo>
                      <a:pt x="242" y="400"/>
                      <a:pt x="258" y="384"/>
                      <a:pt x="258" y="365"/>
                    </a:cubicBezTo>
                    <a:cubicBezTo>
                      <a:pt x="258" y="361"/>
                      <a:pt x="258" y="361"/>
                      <a:pt x="258" y="361"/>
                    </a:cubicBezTo>
                    <a:cubicBezTo>
                      <a:pt x="258" y="361"/>
                      <a:pt x="258" y="361"/>
                      <a:pt x="258" y="361"/>
                    </a:cubicBezTo>
                    <a:cubicBezTo>
                      <a:pt x="258" y="360"/>
                      <a:pt x="258" y="360"/>
                      <a:pt x="258" y="360"/>
                    </a:cubicBezTo>
                    <a:cubicBezTo>
                      <a:pt x="220" y="360"/>
                      <a:pt x="220" y="360"/>
                      <a:pt x="220" y="360"/>
                    </a:cubicBezTo>
                    <a:lnTo>
                      <a:pt x="220" y="400"/>
                    </a:ln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97"/>
              <p:cNvSpPr>
                <a:spLocks/>
              </p:cNvSpPr>
              <p:nvPr/>
            </p:nvSpPr>
            <p:spPr bwMode="auto">
              <a:xfrm>
                <a:off x="1302060" y="5242956"/>
                <a:ext cx="132119" cy="557835"/>
              </a:xfrm>
              <a:custGeom>
                <a:avLst/>
                <a:gdLst>
                  <a:gd name="T0" fmla="*/ 0 w 94"/>
                  <a:gd name="T1" fmla="*/ 34 h 400"/>
                  <a:gd name="T2" fmla="*/ 0 w 94"/>
                  <a:gd name="T3" fmla="*/ 77 h 400"/>
                  <a:gd name="T4" fmla="*/ 19 w 94"/>
                  <a:gd name="T5" fmla="*/ 77 h 400"/>
                  <a:gd name="T6" fmla="*/ 44 w 94"/>
                  <a:gd name="T7" fmla="*/ 66 h 400"/>
                  <a:gd name="T8" fmla="*/ 76 w 94"/>
                  <a:gd name="T9" fmla="*/ 98 h 400"/>
                  <a:gd name="T10" fmla="*/ 44 w 94"/>
                  <a:gd name="T11" fmla="*/ 130 h 400"/>
                  <a:gd name="T12" fmla="*/ 21 w 94"/>
                  <a:gd name="T13" fmla="*/ 121 h 400"/>
                  <a:gd name="T14" fmla="*/ 0 w 94"/>
                  <a:gd name="T15" fmla="*/ 121 h 400"/>
                  <a:gd name="T16" fmla="*/ 0 w 94"/>
                  <a:gd name="T17" fmla="*/ 144 h 400"/>
                  <a:gd name="T18" fmla="*/ 19 w 94"/>
                  <a:gd name="T19" fmla="*/ 144 h 400"/>
                  <a:gd name="T20" fmla="*/ 44 w 94"/>
                  <a:gd name="T21" fmla="*/ 133 h 400"/>
                  <a:gd name="T22" fmla="*/ 76 w 94"/>
                  <a:gd name="T23" fmla="*/ 165 h 400"/>
                  <a:gd name="T24" fmla="*/ 44 w 94"/>
                  <a:gd name="T25" fmla="*/ 198 h 400"/>
                  <a:gd name="T26" fmla="*/ 20 w 94"/>
                  <a:gd name="T27" fmla="*/ 188 h 400"/>
                  <a:gd name="T28" fmla="*/ 0 w 94"/>
                  <a:gd name="T29" fmla="*/ 188 h 400"/>
                  <a:gd name="T30" fmla="*/ 0 w 94"/>
                  <a:gd name="T31" fmla="*/ 211 h 400"/>
                  <a:gd name="T32" fmla="*/ 19 w 94"/>
                  <a:gd name="T33" fmla="*/ 211 h 400"/>
                  <a:gd name="T34" fmla="*/ 44 w 94"/>
                  <a:gd name="T35" fmla="*/ 200 h 400"/>
                  <a:gd name="T36" fmla="*/ 76 w 94"/>
                  <a:gd name="T37" fmla="*/ 233 h 400"/>
                  <a:gd name="T38" fmla="*/ 44 w 94"/>
                  <a:gd name="T39" fmla="*/ 265 h 400"/>
                  <a:gd name="T40" fmla="*/ 20 w 94"/>
                  <a:gd name="T41" fmla="*/ 255 h 400"/>
                  <a:gd name="T42" fmla="*/ 0 w 94"/>
                  <a:gd name="T43" fmla="*/ 255 h 400"/>
                  <a:gd name="T44" fmla="*/ 0 w 94"/>
                  <a:gd name="T45" fmla="*/ 278 h 400"/>
                  <a:gd name="T46" fmla="*/ 20 w 94"/>
                  <a:gd name="T47" fmla="*/ 278 h 400"/>
                  <a:gd name="T48" fmla="*/ 44 w 94"/>
                  <a:gd name="T49" fmla="*/ 268 h 400"/>
                  <a:gd name="T50" fmla="*/ 76 w 94"/>
                  <a:gd name="T51" fmla="*/ 300 h 400"/>
                  <a:gd name="T52" fmla="*/ 44 w 94"/>
                  <a:gd name="T53" fmla="*/ 332 h 400"/>
                  <a:gd name="T54" fmla="*/ 20 w 94"/>
                  <a:gd name="T55" fmla="*/ 322 h 400"/>
                  <a:gd name="T56" fmla="*/ 0 w 94"/>
                  <a:gd name="T57" fmla="*/ 322 h 400"/>
                  <a:gd name="T58" fmla="*/ 0 w 94"/>
                  <a:gd name="T59" fmla="*/ 365 h 400"/>
                  <a:gd name="T60" fmla="*/ 36 w 94"/>
                  <a:gd name="T61" fmla="*/ 400 h 400"/>
                  <a:gd name="T62" fmla="*/ 94 w 94"/>
                  <a:gd name="T63" fmla="*/ 400 h 400"/>
                  <a:gd name="T64" fmla="*/ 94 w 94"/>
                  <a:gd name="T65" fmla="*/ 0 h 400"/>
                  <a:gd name="T66" fmla="*/ 36 w 94"/>
                  <a:gd name="T67" fmla="*/ 0 h 400"/>
                  <a:gd name="T68" fmla="*/ 0 w 94"/>
                  <a:gd name="T69" fmla="*/ 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00">
                    <a:moveTo>
                      <a:pt x="0" y="34"/>
                    </a:moveTo>
                    <a:cubicBezTo>
                      <a:pt x="0" y="77"/>
                      <a:pt x="0" y="77"/>
                      <a:pt x="0" y="77"/>
                    </a:cubicBezTo>
                    <a:cubicBezTo>
                      <a:pt x="19" y="77"/>
                      <a:pt x="19" y="77"/>
                      <a:pt x="19" y="77"/>
                    </a:cubicBezTo>
                    <a:cubicBezTo>
                      <a:pt x="25" y="70"/>
                      <a:pt x="34" y="66"/>
                      <a:pt x="44" y="66"/>
                    </a:cubicBezTo>
                    <a:cubicBezTo>
                      <a:pt x="62" y="66"/>
                      <a:pt x="76" y="80"/>
                      <a:pt x="76" y="98"/>
                    </a:cubicBezTo>
                    <a:cubicBezTo>
                      <a:pt x="76" y="116"/>
                      <a:pt x="62" y="130"/>
                      <a:pt x="44" y="130"/>
                    </a:cubicBezTo>
                    <a:cubicBezTo>
                      <a:pt x="35" y="130"/>
                      <a:pt x="26" y="127"/>
                      <a:pt x="21" y="121"/>
                    </a:cubicBezTo>
                    <a:cubicBezTo>
                      <a:pt x="0" y="121"/>
                      <a:pt x="0" y="121"/>
                      <a:pt x="0" y="121"/>
                    </a:cubicBezTo>
                    <a:cubicBezTo>
                      <a:pt x="0" y="144"/>
                      <a:pt x="0" y="144"/>
                      <a:pt x="0" y="144"/>
                    </a:cubicBezTo>
                    <a:cubicBezTo>
                      <a:pt x="19" y="144"/>
                      <a:pt x="19" y="144"/>
                      <a:pt x="19" y="144"/>
                    </a:cubicBezTo>
                    <a:cubicBezTo>
                      <a:pt x="25" y="137"/>
                      <a:pt x="34" y="133"/>
                      <a:pt x="44" y="133"/>
                    </a:cubicBezTo>
                    <a:cubicBezTo>
                      <a:pt x="62" y="133"/>
                      <a:pt x="76" y="148"/>
                      <a:pt x="76" y="165"/>
                    </a:cubicBezTo>
                    <a:cubicBezTo>
                      <a:pt x="76" y="183"/>
                      <a:pt x="62" y="198"/>
                      <a:pt x="44" y="198"/>
                    </a:cubicBezTo>
                    <a:cubicBezTo>
                      <a:pt x="34" y="198"/>
                      <a:pt x="26" y="194"/>
                      <a:pt x="20" y="188"/>
                    </a:cubicBezTo>
                    <a:cubicBezTo>
                      <a:pt x="0" y="188"/>
                      <a:pt x="0" y="188"/>
                      <a:pt x="0" y="188"/>
                    </a:cubicBezTo>
                    <a:cubicBezTo>
                      <a:pt x="0" y="211"/>
                      <a:pt x="0" y="211"/>
                      <a:pt x="0" y="211"/>
                    </a:cubicBezTo>
                    <a:cubicBezTo>
                      <a:pt x="19" y="211"/>
                      <a:pt x="19" y="211"/>
                      <a:pt x="19" y="211"/>
                    </a:cubicBezTo>
                    <a:cubicBezTo>
                      <a:pt x="25" y="205"/>
                      <a:pt x="34" y="200"/>
                      <a:pt x="44" y="200"/>
                    </a:cubicBezTo>
                    <a:cubicBezTo>
                      <a:pt x="62" y="200"/>
                      <a:pt x="76" y="215"/>
                      <a:pt x="76" y="233"/>
                    </a:cubicBezTo>
                    <a:cubicBezTo>
                      <a:pt x="76" y="251"/>
                      <a:pt x="62" y="265"/>
                      <a:pt x="44" y="265"/>
                    </a:cubicBezTo>
                    <a:cubicBezTo>
                      <a:pt x="34" y="265"/>
                      <a:pt x="26" y="261"/>
                      <a:pt x="20" y="255"/>
                    </a:cubicBezTo>
                    <a:cubicBezTo>
                      <a:pt x="0" y="255"/>
                      <a:pt x="0" y="255"/>
                      <a:pt x="0" y="255"/>
                    </a:cubicBezTo>
                    <a:cubicBezTo>
                      <a:pt x="0" y="278"/>
                      <a:pt x="0" y="278"/>
                      <a:pt x="0" y="278"/>
                    </a:cubicBezTo>
                    <a:cubicBezTo>
                      <a:pt x="20" y="278"/>
                      <a:pt x="20" y="278"/>
                      <a:pt x="20" y="278"/>
                    </a:cubicBezTo>
                    <a:cubicBezTo>
                      <a:pt x="26" y="272"/>
                      <a:pt x="34" y="268"/>
                      <a:pt x="44" y="268"/>
                    </a:cubicBezTo>
                    <a:cubicBezTo>
                      <a:pt x="62" y="268"/>
                      <a:pt x="76" y="282"/>
                      <a:pt x="76" y="300"/>
                    </a:cubicBezTo>
                    <a:cubicBezTo>
                      <a:pt x="76" y="318"/>
                      <a:pt x="62" y="332"/>
                      <a:pt x="44" y="332"/>
                    </a:cubicBezTo>
                    <a:cubicBezTo>
                      <a:pt x="34" y="332"/>
                      <a:pt x="26" y="328"/>
                      <a:pt x="20" y="322"/>
                    </a:cubicBezTo>
                    <a:cubicBezTo>
                      <a:pt x="0" y="322"/>
                      <a:pt x="0" y="322"/>
                      <a:pt x="0" y="322"/>
                    </a:cubicBezTo>
                    <a:cubicBezTo>
                      <a:pt x="0" y="365"/>
                      <a:pt x="0" y="365"/>
                      <a:pt x="0" y="365"/>
                    </a:cubicBezTo>
                    <a:cubicBezTo>
                      <a:pt x="0" y="384"/>
                      <a:pt x="16" y="400"/>
                      <a:pt x="36" y="400"/>
                    </a:cubicBezTo>
                    <a:cubicBezTo>
                      <a:pt x="94" y="400"/>
                      <a:pt x="94" y="400"/>
                      <a:pt x="94" y="400"/>
                    </a:cubicBezTo>
                    <a:cubicBezTo>
                      <a:pt x="94" y="0"/>
                      <a:pt x="94" y="0"/>
                      <a:pt x="94" y="0"/>
                    </a:cubicBezTo>
                    <a:cubicBezTo>
                      <a:pt x="36" y="0"/>
                      <a:pt x="36" y="0"/>
                      <a:pt x="36" y="0"/>
                    </a:cubicBezTo>
                    <a:cubicBezTo>
                      <a:pt x="16" y="0"/>
                      <a:pt x="0" y="15"/>
                      <a:pt x="0" y="34"/>
                    </a:cubicBez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0" name="Freeform 98"/>
              <p:cNvSpPr>
                <a:spLocks noEditPoints="1"/>
              </p:cNvSpPr>
              <p:nvPr/>
            </p:nvSpPr>
            <p:spPr bwMode="auto">
              <a:xfrm>
                <a:off x="1256798" y="5361618"/>
                <a:ext cx="124779" cy="319288"/>
              </a:xfrm>
              <a:custGeom>
                <a:avLst/>
                <a:gdLst>
                  <a:gd name="T0" fmla="*/ 0 w 90"/>
                  <a:gd name="T1" fmla="*/ 215 h 229"/>
                  <a:gd name="T2" fmla="*/ 15 w 90"/>
                  <a:gd name="T3" fmla="*/ 229 h 229"/>
                  <a:gd name="T4" fmla="*/ 76 w 90"/>
                  <a:gd name="T5" fmla="*/ 229 h 229"/>
                  <a:gd name="T6" fmla="*/ 90 w 90"/>
                  <a:gd name="T7" fmla="*/ 215 h 229"/>
                  <a:gd name="T8" fmla="*/ 76 w 90"/>
                  <a:gd name="T9" fmla="*/ 201 h 229"/>
                  <a:gd name="T10" fmla="*/ 15 w 90"/>
                  <a:gd name="T11" fmla="*/ 201 h 229"/>
                  <a:gd name="T12" fmla="*/ 0 w 90"/>
                  <a:gd name="T13" fmla="*/ 215 h 229"/>
                  <a:gd name="T14" fmla="*/ 0 w 90"/>
                  <a:gd name="T15" fmla="*/ 148 h 229"/>
                  <a:gd name="T16" fmla="*/ 15 w 90"/>
                  <a:gd name="T17" fmla="*/ 162 h 229"/>
                  <a:gd name="T18" fmla="*/ 76 w 90"/>
                  <a:gd name="T19" fmla="*/ 162 h 229"/>
                  <a:gd name="T20" fmla="*/ 90 w 90"/>
                  <a:gd name="T21" fmla="*/ 148 h 229"/>
                  <a:gd name="T22" fmla="*/ 76 w 90"/>
                  <a:gd name="T23" fmla="*/ 134 h 229"/>
                  <a:gd name="T24" fmla="*/ 15 w 90"/>
                  <a:gd name="T25" fmla="*/ 134 h 229"/>
                  <a:gd name="T26" fmla="*/ 0 w 90"/>
                  <a:gd name="T27" fmla="*/ 148 h 229"/>
                  <a:gd name="T28" fmla="*/ 0 w 90"/>
                  <a:gd name="T29" fmla="*/ 81 h 229"/>
                  <a:gd name="T30" fmla="*/ 15 w 90"/>
                  <a:gd name="T31" fmla="*/ 95 h 229"/>
                  <a:gd name="T32" fmla="*/ 76 w 90"/>
                  <a:gd name="T33" fmla="*/ 95 h 229"/>
                  <a:gd name="T34" fmla="*/ 90 w 90"/>
                  <a:gd name="T35" fmla="*/ 81 h 229"/>
                  <a:gd name="T36" fmla="*/ 76 w 90"/>
                  <a:gd name="T37" fmla="*/ 67 h 229"/>
                  <a:gd name="T38" fmla="*/ 15 w 90"/>
                  <a:gd name="T39" fmla="*/ 67 h 229"/>
                  <a:gd name="T40" fmla="*/ 0 w 90"/>
                  <a:gd name="T41" fmla="*/ 81 h 229"/>
                  <a:gd name="T42" fmla="*/ 0 w 90"/>
                  <a:gd name="T43" fmla="*/ 14 h 229"/>
                  <a:gd name="T44" fmla="*/ 15 w 90"/>
                  <a:gd name="T45" fmla="*/ 28 h 229"/>
                  <a:gd name="T46" fmla="*/ 76 w 90"/>
                  <a:gd name="T47" fmla="*/ 28 h 229"/>
                  <a:gd name="T48" fmla="*/ 90 w 90"/>
                  <a:gd name="T49" fmla="*/ 14 h 229"/>
                  <a:gd name="T50" fmla="*/ 76 w 90"/>
                  <a:gd name="T51" fmla="*/ 0 h 229"/>
                  <a:gd name="T52" fmla="*/ 15 w 90"/>
                  <a:gd name="T53" fmla="*/ 0 h 229"/>
                  <a:gd name="T54" fmla="*/ 0 w 90"/>
                  <a:gd name="T55" fmla="*/ 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229">
                    <a:moveTo>
                      <a:pt x="0" y="215"/>
                    </a:moveTo>
                    <a:cubicBezTo>
                      <a:pt x="0" y="223"/>
                      <a:pt x="7" y="229"/>
                      <a:pt x="15" y="229"/>
                    </a:cubicBezTo>
                    <a:cubicBezTo>
                      <a:pt x="76" y="229"/>
                      <a:pt x="76" y="229"/>
                      <a:pt x="76" y="229"/>
                    </a:cubicBezTo>
                    <a:cubicBezTo>
                      <a:pt x="84" y="229"/>
                      <a:pt x="90" y="223"/>
                      <a:pt x="90" y="215"/>
                    </a:cubicBezTo>
                    <a:cubicBezTo>
                      <a:pt x="90" y="207"/>
                      <a:pt x="84" y="201"/>
                      <a:pt x="76" y="201"/>
                    </a:cubicBezTo>
                    <a:cubicBezTo>
                      <a:pt x="15" y="201"/>
                      <a:pt x="15" y="201"/>
                      <a:pt x="15" y="201"/>
                    </a:cubicBezTo>
                    <a:cubicBezTo>
                      <a:pt x="7" y="201"/>
                      <a:pt x="0" y="207"/>
                      <a:pt x="0" y="215"/>
                    </a:cubicBezTo>
                    <a:close/>
                    <a:moveTo>
                      <a:pt x="0" y="148"/>
                    </a:moveTo>
                    <a:cubicBezTo>
                      <a:pt x="0" y="156"/>
                      <a:pt x="7" y="162"/>
                      <a:pt x="15" y="162"/>
                    </a:cubicBezTo>
                    <a:cubicBezTo>
                      <a:pt x="76" y="162"/>
                      <a:pt x="76" y="162"/>
                      <a:pt x="76" y="162"/>
                    </a:cubicBezTo>
                    <a:cubicBezTo>
                      <a:pt x="84" y="162"/>
                      <a:pt x="90" y="156"/>
                      <a:pt x="90" y="148"/>
                    </a:cubicBezTo>
                    <a:cubicBezTo>
                      <a:pt x="90" y="140"/>
                      <a:pt x="84" y="134"/>
                      <a:pt x="76" y="134"/>
                    </a:cubicBezTo>
                    <a:cubicBezTo>
                      <a:pt x="15" y="134"/>
                      <a:pt x="15" y="134"/>
                      <a:pt x="15" y="134"/>
                    </a:cubicBezTo>
                    <a:cubicBezTo>
                      <a:pt x="7" y="134"/>
                      <a:pt x="0" y="140"/>
                      <a:pt x="0" y="148"/>
                    </a:cubicBezTo>
                    <a:close/>
                    <a:moveTo>
                      <a:pt x="0" y="81"/>
                    </a:moveTo>
                    <a:cubicBezTo>
                      <a:pt x="0" y="89"/>
                      <a:pt x="7" y="95"/>
                      <a:pt x="15" y="95"/>
                    </a:cubicBezTo>
                    <a:cubicBezTo>
                      <a:pt x="76" y="95"/>
                      <a:pt x="76" y="95"/>
                      <a:pt x="76" y="95"/>
                    </a:cubicBezTo>
                    <a:cubicBezTo>
                      <a:pt x="84" y="95"/>
                      <a:pt x="90" y="89"/>
                      <a:pt x="90" y="81"/>
                    </a:cubicBezTo>
                    <a:cubicBezTo>
                      <a:pt x="90" y="73"/>
                      <a:pt x="84" y="67"/>
                      <a:pt x="76" y="67"/>
                    </a:cubicBezTo>
                    <a:cubicBezTo>
                      <a:pt x="15" y="67"/>
                      <a:pt x="15" y="67"/>
                      <a:pt x="15" y="67"/>
                    </a:cubicBezTo>
                    <a:cubicBezTo>
                      <a:pt x="7" y="67"/>
                      <a:pt x="0" y="73"/>
                      <a:pt x="0" y="81"/>
                    </a:cubicBezTo>
                    <a:close/>
                    <a:moveTo>
                      <a:pt x="0" y="14"/>
                    </a:moveTo>
                    <a:cubicBezTo>
                      <a:pt x="0" y="22"/>
                      <a:pt x="7" y="28"/>
                      <a:pt x="15" y="28"/>
                    </a:cubicBezTo>
                    <a:cubicBezTo>
                      <a:pt x="76" y="28"/>
                      <a:pt x="76" y="28"/>
                      <a:pt x="76" y="28"/>
                    </a:cubicBezTo>
                    <a:cubicBezTo>
                      <a:pt x="84" y="28"/>
                      <a:pt x="90" y="22"/>
                      <a:pt x="90" y="14"/>
                    </a:cubicBezTo>
                    <a:cubicBezTo>
                      <a:pt x="90" y="6"/>
                      <a:pt x="84" y="0"/>
                      <a:pt x="76" y="0"/>
                    </a:cubicBezTo>
                    <a:cubicBezTo>
                      <a:pt x="15" y="0"/>
                      <a:pt x="15" y="0"/>
                      <a:pt x="15" y="0"/>
                    </a:cubicBezTo>
                    <a:cubicBezTo>
                      <a:pt x="7" y="0"/>
                      <a:pt x="0" y="6"/>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99"/>
              <p:cNvSpPr>
                <a:spLocks/>
              </p:cNvSpPr>
              <p:nvPr/>
            </p:nvSpPr>
            <p:spPr bwMode="auto">
              <a:xfrm>
                <a:off x="1516142" y="5367734"/>
                <a:ext cx="237325" cy="23244"/>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100"/>
              <p:cNvSpPr>
                <a:spLocks/>
              </p:cNvSpPr>
              <p:nvPr/>
            </p:nvSpPr>
            <p:spPr bwMode="auto">
              <a:xfrm>
                <a:off x="1516142" y="5444804"/>
                <a:ext cx="237325" cy="22020"/>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14"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84" y="2651419"/>
              <a:ext cx="1795371" cy="2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Rectangle 3"/>
          <p:cNvSpPr/>
          <p:nvPr/>
        </p:nvSpPr>
        <p:spPr>
          <a:xfrm>
            <a:off x="252483" y="1497542"/>
            <a:ext cx="6885296" cy="3970318"/>
          </a:xfrm>
          <a:prstGeom prst="rect">
            <a:avLst/>
          </a:prstGeom>
        </p:spPr>
        <p:txBody>
          <a:bodyPr wrap="square">
            <a:spAutoFit/>
          </a:bodyPr>
          <a:lstStyle/>
          <a:p>
            <a:r>
              <a:rPr lang="en-US" dirty="0">
                <a:hlinkClick r:id="rId3"/>
              </a:rPr>
              <a:t>https://en.wikipedia.org/wiki/List_of_unit_testing_frameworks</a:t>
            </a:r>
            <a:endParaRPr lang="en-US" dirty="0"/>
          </a:p>
          <a:p>
            <a:endParaRPr lang="en-US" dirty="0"/>
          </a:p>
          <a:p>
            <a:r>
              <a:rPr lang="en-US" dirty="0">
                <a:hlinkClick r:id="rId4"/>
              </a:rPr>
              <a:t>http://www.tutorialspoint.com/junit/</a:t>
            </a:r>
            <a:endParaRPr lang="en-US" dirty="0"/>
          </a:p>
          <a:p>
            <a:endParaRPr lang="en-US" dirty="0"/>
          </a:p>
          <a:p>
            <a:r>
              <a:rPr lang="en-US" dirty="0">
                <a:hlinkClick r:id="rId5"/>
              </a:rPr>
              <a:t>http://www.javatpoint.com/junit-tutorial</a:t>
            </a:r>
            <a:endParaRPr lang="en-US" dirty="0"/>
          </a:p>
          <a:p>
            <a:endParaRPr lang="en-US" dirty="0"/>
          </a:p>
          <a:p>
            <a:r>
              <a:rPr lang="en-US" b="1" dirty="0"/>
              <a:t>ADM Links:</a:t>
            </a:r>
          </a:p>
          <a:p>
            <a:endParaRPr lang="en-US" dirty="0"/>
          </a:p>
          <a:p>
            <a:r>
              <a:rPr lang="en-US" dirty="0">
                <a:hlinkClick r:id="rId6"/>
              </a:rPr>
              <a:t>https://m.methodology.accenture.com/core_custom/meth.customv5/tasks/Create%20Unit%20Tests_49C2FF67.html</a:t>
            </a:r>
            <a:endParaRPr lang="en-US" dirty="0"/>
          </a:p>
          <a:p>
            <a:endParaRPr lang="en-US" dirty="0"/>
          </a:p>
          <a:p>
            <a:r>
              <a:rPr lang="en-US" dirty="0">
                <a:hlinkClick r:id="rId7"/>
              </a:rPr>
              <a:t>https://m.methodology.accenture.com/core_pkg/meth.pkg_core/tasks/Build%20and%20Test%20RICEFW%20Components_332BB165.html</a:t>
            </a:r>
            <a:endParaRPr lang="en-US" dirty="0"/>
          </a:p>
          <a:p>
            <a:endParaRPr lang="en-US" dirty="0"/>
          </a:p>
        </p:txBody>
      </p:sp>
    </p:spTree>
    <p:extLst>
      <p:ext uri="{BB962C8B-B14F-4D97-AF65-F5344CB8AC3E}">
        <p14:creationId xmlns:p14="http://schemas.microsoft.com/office/powerpoint/2010/main" val="281639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latin typeface="Arial" panose="020B0604020202020204" pitchFamily="34" charset="0"/>
                <a:cs typeface="Arial" panose="020B0604020202020204" pitchFamily="34" charset="0"/>
              </a:rPr>
              <a:t>Thank You</a:t>
            </a:r>
          </a:p>
        </p:txBody>
      </p:sp>
      <p:sp>
        <p:nvSpPr>
          <p:cNvPr id="3" name="Content Placeholder 2"/>
          <p:cNvSpPr>
            <a:spLocks noGrp="1"/>
          </p:cNvSpPr>
          <p:nvPr>
            <p:ph sz="quarter" idx="14"/>
          </p:nvPr>
        </p:nvSpPr>
        <p:spPr/>
        <p:txBody>
          <a:bodyPr/>
          <a:lstStyle/>
          <a:p>
            <a:endParaRPr lang="en-US"/>
          </a:p>
        </p:txBody>
      </p:sp>
    </p:spTree>
    <p:extLst>
      <p:ext uri="{BB962C8B-B14F-4D97-AF65-F5344CB8AC3E}">
        <p14:creationId xmlns:p14="http://schemas.microsoft.com/office/powerpoint/2010/main" val="732567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139927" y="1147091"/>
            <a:ext cx="8232775" cy="396548"/>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2400" b="1" dirty="0">
              <a:solidFill>
                <a:schemeClr val="tx2">
                  <a:lumMod val="75000"/>
                </a:schemeClr>
              </a:solidFill>
              <a:latin typeface="Arial" panose="020B0604020202020204" pitchFamily="34" charset="0"/>
              <a:cs typeface="Arial" panose="020B0604020202020204" pitchFamily="34" charset="0"/>
            </a:endParaRPr>
          </a:p>
          <a:p>
            <a:endParaRPr lang="en-AU" sz="2400" b="1" dirty="0">
              <a:solidFill>
                <a:schemeClr val="tx2">
                  <a:lumMod val="7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467062" y="1447800"/>
            <a:ext cx="6172547" cy="2799761"/>
          </a:xfrm>
          <a:prstGeom prst="rect">
            <a:avLst/>
          </a:prstGeom>
          <a:ln>
            <a:noFill/>
          </a:ln>
        </p:spPr>
      </p:pic>
      <p:sp>
        <p:nvSpPr>
          <p:cNvPr id="9" name="Content Placeholder 4"/>
          <p:cNvSpPr txBox="1">
            <a:spLocks/>
          </p:cNvSpPr>
          <p:nvPr/>
        </p:nvSpPr>
        <p:spPr>
          <a:xfrm>
            <a:off x="228600" y="4267200"/>
            <a:ext cx="8610600" cy="2209800"/>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600" dirty="0">
                <a:solidFill>
                  <a:schemeClr val="bg1"/>
                </a:solidFill>
                <a:latin typeface="Arial" panose="020B0604020202020204" pitchFamily="34" charset="0"/>
                <a:cs typeface="Arial" panose="020B0604020202020204" pitchFamily="34" charset="0"/>
              </a:rPr>
              <a:t>Once test scripts and data are prepared, the developer creates the source code and validates the written code using Unit Testing.</a:t>
            </a:r>
          </a:p>
          <a:p>
            <a:r>
              <a:rPr lang="en-AU" sz="1600" dirty="0">
                <a:solidFill>
                  <a:schemeClr val="bg1"/>
                </a:solidFill>
                <a:latin typeface="Arial" panose="020B0604020202020204" pitchFamily="34" charset="0"/>
                <a:cs typeface="Arial" panose="020B0604020202020204" pitchFamily="34" charset="0"/>
              </a:rPr>
              <a:t>Source code is developed in modules so that units are tested.</a:t>
            </a:r>
          </a:p>
          <a:p>
            <a:r>
              <a:rPr lang="en-AU" sz="1600" dirty="0">
                <a:solidFill>
                  <a:schemeClr val="bg1"/>
                </a:solidFill>
                <a:latin typeface="Arial" panose="020B0604020202020204" pitchFamily="34" charset="0"/>
                <a:cs typeface="Arial" panose="020B0604020202020204" pitchFamily="34" charset="0"/>
              </a:rPr>
              <a:t>An Integrated Development Environment (IDE) is used to carry out Unit testing.</a:t>
            </a:r>
          </a:p>
          <a:p>
            <a:r>
              <a:rPr lang="en-AU" sz="1600" dirty="0">
                <a:solidFill>
                  <a:schemeClr val="bg1"/>
                </a:solidFill>
                <a:latin typeface="Arial" panose="020B0604020202020204" pitchFamily="34" charset="0"/>
                <a:cs typeface="Arial" panose="020B0604020202020204" pitchFamily="34" charset="0"/>
              </a:rPr>
              <a:t>Unit testing makes sure that the client’s requirements are met and identifies and removes the bug.</a:t>
            </a:r>
          </a:p>
          <a:p>
            <a:r>
              <a:rPr lang="en-AU" sz="1600" dirty="0">
                <a:solidFill>
                  <a:schemeClr val="bg1"/>
                </a:solidFill>
                <a:latin typeface="Arial" panose="020B0604020202020204" pitchFamily="34" charset="0"/>
                <a:cs typeface="Arial" panose="020B0604020202020204" pitchFamily="34" charset="0"/>
              </a:rPr>
              <a:t>It also minimizes the risk in the development process as it is performed in the early stages.</a:t>
            </a:r>
          </a:p>
        </p:txBody>
      </p:sp>
      <p:sp>
        <p:nvSpPr>
          <p:cNvPr id="13" name="Content Placeholder 4"/>
          <p:cNvSpPr txBox="1">
            <a:spLocks/>
          </p:cNvSpPr>
          <p:nvPr/>
        </p:nvSpPr>
        <p:spPr>
          <a:xfrm>
            <a:off x="267474" y="1178882"/>
            <a:ext cx="8571725" cy="364757"/>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chemeClr val="bg1"/>
                </a:solidFill>
                <a:latin typeface="Arial" panose="020B0604020202020204" pitchFamily="34" charset="0"/>
                <a:cs typeface="Arial" panose="020B0604020202020204" pitchFamily="34" charset="0"/>
              </a:rPr>
              <a:t>Following figure illustrates the flow in building an application: </a:t>
            </a:r>
          </a:p>
        </p:txBody>
      </p:sp>
      <p:sp>
        <p:nvSpPr>
          <p:cNvPr id="2" name="Title 1"/>
          <p:cNvSpPr>
            <a:spLocks noGrp="1"/>
          </p:cNvSpPr>
          <p:nvPr>
            <p:ph type="title"/>
          </p:nvPr>
        </p:nvSpPr>
        <p:spPr/>
        <p:txBody>
          <a:bodyPr/>
          <a:lstStyle/>
          <a:p>
            <a:r>
              <a:rPr lang="pt-BR" dirty="0"/>
              <a:t>Unit Testing Concepts </a:t>
            </a:r>
            <a:r>
              <a:rPr lang="pt-BR" sz="2400" dirty="0"/>
              <a:t>(Continued)</a:t>
            </a:r>
            <a:endParaRPr lang="en-US" sz="2400" dirty="0"/>
          </a:p>
        </p:txBody>
      </p:sp>
    </p:spTree>
    <p:extLst>
      <p:ext uri="{BB962C8B-B14F-4D97-AF65-F5344CB8AC3E}">
        <p14:creationId xmlns:p14="http://schemas.microsoft.com/office/powerpoint/2010/main" val="291121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3"/>
          <p:cNvSpPr>
            <a:spLocks noGrp="1"/>
          </p:cNvSpPr>
          <p:nvPr>
            <p:ph type="title"/>
          </p:nvPr>
        </p:nvSpPr>
        <p:spPr/>
        <p:txBody>
          <a:bodyPr/>
          <a:lstStyle/>
          <a:p>
            <a:r>
              <a:rPr lang="pt-BR" dirty="0"/>
              <a:t>Benefits and Limitations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593957471"/>
              </p:ext>
            </p:extLst>
          </p:nvPr>
        </p:nvGraphicFramePr>
        <p:xfrm>
          <a:off x="304800" y="1066800"/>
          <a:ext cx="8534400" cy="4729480"/>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0840">
                <a:tc>
                  <a:txBody>
                    <a:bodyPr/>
                    <a:lstStyle/>
                    <a:p>
                      <a:pPr algn="ctr"/>
                      <a:r>
                        <a:rPr lang="en-US" sz="1400" dirty="0">
                          <a:latin typeface="Arial" panose="020B0604020202020204" pitchFamily="34" charset="0"/>
                          <a:cs typeface="Arial" panose="020B0604020202020204" pitchFamily="34" charset="0"/>
                        </a:rPr>
                        <a:t>Benefits</a:t>
                      </a:r>
                    </a:p>
                  </a:txBody>
                  <a:tcPr/>
                </a:tc>
                <a:tc>
                  <a:txBody>
                    <a:bodyPr/>
                    <a:lstStyle/>
                    <a:p>
                      <a:pPr algn="ctr"/>
                      <a:r>
                        <a:rPr lang="en-US" sz="1400" dirty="0">
                          <a:latin typeface="Arial" panose="020B0604020202020204" pitchFamily="34" charset="0"/>
                          <a:cs typeface="Arial" panose="020B0604020202020204" pitchFamily="34" charset="0"/>
                        </a:rPr>
                        <a:t>Limitations</a:t>
                      </a:r>
                    </a:p>
                  </a:txBody>
                  <a:tcPr/>
                </a:tc>
                <a:extLst>
                  <a:ext uri="{0D108BD9-81ED-4DB2-BD59-A6C34878D82A}">
                    <a16:rowId xmlns:a16="http://schemas.microsoft.com/office/drawing/2014/main" val="10000"/>
                  </a:ext>
                </a:extLst>
              </a:tr>
              <a:tr h="370840">
                <a:tc>
                  <a:txBody>
                    <a:bodyPr/>
                    <a:lstStyle/>
                    <a:p>
                      <a:pPr marL="0" indent="0" algn="l">
                        <a:buNone/>
                      </a:pPr>
                      <a:r>
                        <a:rPr lang="en-GB" sz="1400" dirty="0">
                          <a:solidFill>
                            <a:schemeClr val="tx2">
                              <a:lumMod val="75000"/>
                            </a:schemeClr>
                          </a:solidFill>
                          <a:latin typeface="Arial" panose="020B0604020202020204" pitchFamily="34" charset="0"/>
                          <a:cs typeface="Arial" panose="020B0604020202020204" pitchFamily="34" charset="0"/>
                        </a:rPr>
                        <a:t>Following are the key benefits of Unit Testing:</a:t>
                      </a:r>
                    </a:p>
                    <a:p>
                      <a:pPr marL="285750" indent="-285750" algn="l">
                        <a:buFont typeface="Arial" panose="020B0604020202020204" pitchFamily="34" charset="0"/>
                        <a:buChar char="•"/>
                        <a:defRPr/>
                      </a:pPr>
                      <a:r>
                        <a:rPr lang="en-GB" sz="1400" b="1" dirty="0">
                          <a:solidFill>
                            <a:schemeClr val="tx2">
                              <a:lumMod val="75000"/>
                            </a:schemeClr>
                          </a:solidFill>
                          <a:latin typeface="Arial" panose="020B0604020202020204" pitchFamily="34" charset="0"/>
                          <a:cs typeface="Arial" panose="020B0604020202020204" pitchFamily="34" charset="0"/>
                        </a:rPr>
                        <a:t>Bug</a:t>
                      </a:r>
                      <a:r>
                        <a:rPr lang="en-GB" sz="1400" b="1" baseline="0" dirty="0">
                          <a:solidFill>
                            <a:schemeClr val="tx2">
                              <a:lumMod val="75000"/>
                            </a:schemeClr>
                          </a:solidFill>
                          <a:latin typeface="Arial" panose="020B0604020202020204" pitchFamily="34" charset="0"/>
                          <a:cs typeface="Arial" panose="020B0604020202020204" pitchFamily="34" charset="0"/>
                        </a:rPr>
                        <a:t>-free coding</a:t>
                      </a:r>
                      <a:r>
                        <a:rPr lang="en-GB" sz="1400" b="0" baseline="0" dirty="0">
                          <a:solidFill>
                            <a:schemeClr val="tx2">
                              <a:lumMod val="75000"/>
                            </a:schemeClr>
                          </a:solidFill>
                          <a:latin typeface="Arial" panose="020B0604020202020204" pitchFamily="34" charset="0"/>
                          <a:cs typeface="Arial" panose="020B0604020202020204" pitchFamily="34" charset="0"/>
                        </a:rPr>
                        <a:t>: In the initial phase of development, it finds </a:t>
                      </a:r>
                      <a:r>
                        <a:rPr lang="en-US" sz="1400" b="0" baseline="0" dirty="0">
                          <a:solidFill>
                            <a:schemeClr val="tx2">
                              <a:lumMod val="75000"/>
                            </a:schemeClr>
                          </a:solidFill>
                          <a:latin typeface="Arial" panose="020B0604020202020204" pitchFamily="34" charset="0"/>
                          <a:cs typeface="Arial" panose="020B0604020202020204" pitchFamily="34" charset="0"/>
                        </a:rPr>
                        <a:t>and removes the defects.</a:t>
                      </a:r>
                    </a:p>
                    <a:p>
                      <a:pPr marL="285750" indent="-285750" algn="l">
                        <a:buFont typeface="Arial" panose="020B0604020202020204" pitchFamily="34" charset="0"/>
                        <a:buChar char="•"/>
                        <a:defRPr/>
                      </a:pPr>
                      <a:endParaRPr lang="en-GB" sz="1400" b="0" dirty="0">
                        <a:solidFill>
                          <a:schemeClr val="tx2">
                            <a:lumMod val="75000"/>
                          </a:schemeClr>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defRPr/>
                      </a:pPr>
                      <a:r>
                        <a:rPr lang="en-GB" sz="1400" b="1" dirty="0">
                          <a:solidFill>
                            <a:schemeClr val="tx2">
                              <a:lumMod val="75000"/>
                            </a:schemeClr>
                          </a:solidFill>
                          <a:latin typeface="Arial" panose="020B0604020202020204" pitchFamily="34" charset="0"/>
                          <a:cs typeface="Arial" panose="020B0604020202020204" pitchFamily="34" charset="0"/>
                        </a:rPr>
                        <a:t>Integration simplification</a:t>
                      </a:r>
                      <a:r>
                        <a:rPr lang="en-GB" sz="1400" dirty="0">
                          <a:solidFill>
                            <a:schemeClr val="tx2">
                              <a:lumMod val="75000"/>
                            </a:schemeClr>
                          </a:solidFill>
                          <a:latin typeface="Arial" panose="020B0604020202020204" pitchFamily="34" charset="0"/>
                          <a:cs typeface="Arial" panose="020B0604020202020204" pitchFamily="34" charset="0"/>
                        </a:rPr>
                        <a:t>: </a:t>
                      </a:r>
                      <a:r>
                        <a:rPr lang="en-US" sz="1400" dirty="0">
                          <a:solidFill>
                            <a:schemeClr val="tx2">
                              <a:lumMod val="75000"/>
                            </a:schemeClr>
                          </a:solidFill>
                          <a:latin typeface="Arial" panose="020B0604020202020204" pitchFamily="34" charset="0"/>
                          <a:cs typeface="Arial" panose="020B0604020202020204" pitchFamily="34" charset="0"/>
                        </a:rPr>
                        <a:t>Unit testing eliminates uncertainty.  I</a:t>
                      </a:r>
                      <a:r>
                        <a:rPr lang="en-US" sz="1400" baseline="0" dirty="0">
                          <a:solidFill>
                            <a:schemeClr val="tx2">
                              <a:lumMod val="75000"/>
                            </a:schemeClr>
                          </a:solidFill>
                          <a:latin typeface="Arial" panose="020B0604020202020204" pitchFamily="34" charset="0"/>
                          <a:cs typeface="Arial" panose="020B0604020202020204" pitchFamily="34" charset="0"/>
                        </a:rPr>
                        <a:t>t is </a:t>
                      </a:r>
                      <a:r>
                        <a:rPr lang="en-US" sz="1400" dirty="0">
                          <a:solidFill>
                            <a:schemeClr val="tx2">
                              <a:lumMod val="75000"/>
                            </a:schemeClr>
                          </a:solidFill>
                          <a:latin typeface="Arial" panose="020B0604020202020204" pitchFamily="34" charset="0"/>
                          <a:cs typeface="Arial" panose="020B0604020202020204" pitchFamily="34" charset="0"/>
                        </a:rPr>
                        <a:t>used in a bottom-up testing approach. The integration testing becomes easier as parts of a program is tested first, followed</a:t>
                      </a:r>
                      <a:r>
                        <a:rPr lang="en-US" sz="1400" baseline="0" dirty="0">
                          <a:solidFill>
                            <a:schemeClr val="tx2">
                              <a:lumMod val="75000"/>
                            </a:schemeClr>
                          </a:solidFill>
                          <a:latin typeface="Arial" panose="020B0604020202020204" pitchFamily="34" charset="0"/>
                          <a:cs typeface="Arial" panose="020B0604020202020204" pitchFamily="34" charset="0"/>
                        </a:rPr>
                        <a:t> by </a:t>
                      </a:r>
                      <a:r>
                        <a:rPr lang="en-US" sz="1400" dirty="0">
                          <a:solidFill>
                            <a:schemeClr val="tx2">
                              <a:lumMod val="75000"/>
                            </a:schemeClr>
                          </a:solidFill>
                          <a:latin typeface="Arial" panose="020B0604020202020204" pitchFamily="34" charset="0"/>
                          <a:cs typeface="Arial" panose="020B0604020202020204" pitchFamily="34" charset="0"/>
                        </a:rPr>
                        <a:t>sum of its parts.</a:t>
                      </a:r>
                    </a:p>
                    <a:p>
                      <a:pPr marL="285750" indent="-285750" algn="l">
                        <a:buFont typeface="Arial" panose="020B0604020202020204" pitchFamily="34" charset="0"/>
                        <a:buChar char="•"/>
                        <a:defRPr/>
                      </a:pPr>
                      <a:endParaRPr lang="en-GB" sz="1400" dirty="0">
                        <a:solidFill>
                          <a:schemeClr val="tx2">
                            <a:lumMod val="75000"/>
                          </a:schemeClr>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defRPr/>
                      </a:pPr>
                      <a:r>
                        <a:rPr lang="en-US" sz="1400" b="1" dirty="0">
                          <a:solidFill>
                            <a:schemeClr val="tx2">
                              <a:lumMod val="75000"/>
                            </a:schemeClr>
                          </a:solidFill>
                          <a:latin typeface="Arial" panose="020B0604020202020204" pitchFamily="34" charset="0"/>
                          <a:cs typeface="Arial" panose="020B0604020202020204" pitchFamily="34" charset="0"/>
                        </a:rPr>
                        <a:t>Living documentation</a:t>
                      </a:r>
                      <a:r>
                        <a:rPr lang="en-US" sz="1400" dirty="0">
                          <a:solidFill>
                            <a:schemeClr val="tx2">
                              <a:lumMod val="75000"/>
                            </a:schemeClr>
                          </a:solidFill>
                          <a:latin typeface="Arial" panose="020B0604020202020204" pitchFamily="34" charset="0"/>
                          <a:cs typeface="Arial" panose="020B0604020202020204" pitchFamily="34" charset="0"/>
                        </a:rPr>
                        <a:t>: One can learn the functionality of a unit and its usage at any point of time.</a:t>
                      </a:r>
                      <a:r>
                        <a:rPr lang="en-US" sz="1400" baseline="0" dirty="0">
                          <a:solidFill>
                            <a:schemeClr val="tx2">
                              <a:lumMod val="75000"/>
                            </a:schemeClr>
                          </a:solidFill>
                          <a:latin typeface="Arial" panose="020B0604020202020204" pitchFamily="34" charset="0"/>
                          <a:cs typeface="Arial" panose="020B0604020202020204" pitchFamily="34" charset="0"/>
                        </a:rPr>
                        <a:t> The unit testing documentation helps to </a:t>
                      </a:r>
                      <a:r>
                        <a:rPr lang="en-US" sz="1400" dirty="0">
                          <a:solidFill>
                            <a:schemeClr val="tx2">
                              <a:lumMod val="75000"/>
                            </a:schemeClr>
                          </a:solidFill>
                          <a:latin typeface="Arial" panose="020B0604020202020204" pitchFamily="34" charset="0"/>
                          <a:cs typeface="Arial" panose="020B0604020202020204" pitchFamily="34" charset="0"/>
                        </a:rPr>
                        <a:t>provide</a:t>
                      </a:r>
                      <a:r>
                        <a:rPr lang="en-US" sz="1400" baseline="0" dirty="0">
                          <a:solidFill>
                            <a:schemeClr val="tx2">
                              <a:lumMod val="75000"/>
                            </a:schemeClr>
                          </a:solidFill>
                          <a:latin typeface="Arial" panose="020B0604020202020204" pitchFamily="34" charset="0"/>
                          <a:cs typeface="Arial" panose="020B0604020202020204" pitchFamily="34" charset="0"/>
                        </a:rPr>
                        <a:t> the</a:t>
                      </a:r>
                      <a:r>
                        <a:rPr lang="en-US" sz="1400" dirty="0">
                          <a:solidFill>
                            <a:schemeClr val="tx2">
                              <a:lumMod val="75000"/>
                            </a:schemeClr>
                          </a:solidFill>
                          <a:latin typeface="Arial" panose="020B0604020202020204" pitchFamily="34" charset="0"/>
                          <a:cs typeface="Arial" panose="020B0604020202020204" pitchFamily="34" charset="0"/>
                        </a:rPr>
                        <a:t> basic knowledge of the application programming interface.</a:t>
                      </a:r>
                    </a:p>
                    <a:p>
                      <a:pPr marL="285750" indent="-285750" algn="l">
                        <a:buFont typeface="Arial" panose="020B0604020202020204" pitchFamily="34" charset="0"/>
                        <a:buChar char="•"/>
                        <a:defRPr/>
                      </a:pPr>
                      <a:endParaRPr lang="en-US" sz="1400" dirty="0">
                        <a:solidFill>
                          <a:schemeClr val="tx2">
                            <a:lumMod val="75000"/>
                          </a:schemeClr>
                        </a:solidFill>
                        <a:latin typeface="Arial" panose="020B0604020202020204" pitchFamily="34" charset="0"/>
                        <a:cs typeface="Arial" panose="020B0604020202020204" pitchFamily="34" charset="0"/>
                      </a:endParaRPr>
                    </a:p>
                    <a:p>
                      <a:pPr marL="285750" lvl="1" indent="-285750" algn="l">
                        <a:buFont typeface="Arial" panose="020B0604020202020204" pitchFamily="34" charset="0"/>
                        <a:buChar char="•"/>
                        <a:defRPr/>
                      </a:pPr>
                      <a:r>
                        <a:rPr lang="en-US" sz="1400" b="1" dirty="0">
                          <a:solidFill>
                            <a:schemeClr val="tx2">
                              <a:lumMod val="75000"/>
                            </a:schemeClr>
                          </a:solidFill>
                          <a:latin typeface="Arial" panose="020B0604020202020204" pitchFamily="34" charset="0"/>
                          <a:cs typeface="Arial" panose="020B0604020202020204" pitchFamily="34" charset="0"/>
                        </a:rPr>
                        <a:t>Design for Test Driven Development </a:t>
                      </a:r>
                      <a:r>
                        <a:rPr lang="en-US" sz="1400" dirty="0">
                          <a:solidFill>
                            <a:schemeClr val="tx2">
                              <a:lumMod val="75000"/>
                            </a:schemeClr>
                          </a:solidFill>
                          <a:latin typeface="Arial" panose="020B0604020202020204" pitchFamily="34" charset="0"/>
                          <a:cs typeface="Arial" panose="020B0604020202020204" pitchFamily="34" charset="0"/>
                        </a:rPr>
                        <a:t>(TDD): Each unit test is considered</a:t>
                      </a:r>
                      <a:r>
                        <a:rPr lang="en-US" sz="1400" baseline="0" dirty="0">
                          <a:solidFill>
                            <a:schemeClr val="tx2">
                              <a:lumMod val="75000"/>
                            </a:schemeClr>
                          </a:solidFill>
                          <a:latin typeface="Arial" panose="020B0604020202020204" pitchFamily="34" charset="0"/>
                          <a:cs typeface="Arial" panose="020B0604020202020204" pitchFamily="34" charset="0"/>
                        </a:rPr>
                        <a:t> </a:t>
                      </a:r>
                      <a:r>
                        <a:rPr lang="en-US" sz="1400" dirty="0">
                          <a:solidFill>
                            <a:schemeClr val="tx2">
                              <a:lumMod val="75000"/>
                            </a:schemeClr>
                          </a:solidFill>
                          <a:latin typeface="Arial" panose="020B0604020202020204" pitchFamily="34" charset="0"/>
                          <a:cs typeface="Arial" panose="020B0604020202020204" pitchFamily="34" charset="0"/>
                        </a:rPr>
                        <a:t>as a design entity specifying classes, methods and observable behavior in the program.  </a:t>
                      </a:r>
                    </a:p>
                  </a:txBody>
                  <a:tcPr/>
                </a:tc>
                <a:tc>
                  <a:txBody>
                    <a:bodyPr/>
                    <a:lstStyle/>
                    <a:p>
                      <a:r>
                        <a:rPr lang="en-US" sz="1400" dirty="0">
                          <a:solidFill>
                            <a:schemeClr val="tx2">
                              <a:lumMod val="75000"/>
                            </a:schemeClr>
                          </a:solidFill>
                          <a:latin typeface="Arial" panose="020B0604020202020204" pitchFamily="34" charset="0"/>
                          <a:cs typeface="Arial" panose="020B0604020202020204" pitchFamily="34" charset="0"/>
                        </a:rPr>
                        <a:t>Unit testing has many benefits,  but it also</a:t>
                      </a:r>
                      <a:r>
                        <a:rPr lang="en-US" sz="1400" baseline="0" dirty="0">
                          <a:solidFill>
                            <a:schemeClr val="tx2">
                              <a:lumMod val="75000"/>
                            </a:schemeClr>
                          </a:solidFill>
                          <a:latin typeface="Arial" panose="020B0604020202020204" pitchFamily="34" charset="0"/>
                          <a:cs typeface="Arial" panose="020B0604020202020204" pitchFamily="34" charset="0"/>
                        </a:rPr>
                        <a:t> ha</a:t>
                      </a:r>
                      <a:r>
                        <a:rPr lang="en-US" sz="1400" dirty="0">
                          <a:solidFill>
                            <a:schemeClr val="tx2">
                              <a:lumMod val="75000"/>
                            </a:schemeClr>
                          </a:solidFill>
                          <a:latin typeface="Arial" panose="020B0604020202020204" pitchFamily="34" charset="0"/>
                          <a:cs typeface="Arial" panose="020B0604020202020204" pitchFamily="34" charset="0"/>
                        </a:rPr>
                        <a:t>s</a:t>
                      </a:r>
                      <a:r>
                        <a:rPr lang="en-US" sz="1400" baseline="0" dirty="0">
                          <a:solidFill>
                            <a:schemeClr val="tx2">
                              <a:lumMod val="75000"/>
                            </a:schemeClr>
                          </a:solidFill>
                          <a:latin typeface="Arial" panose="020B0604020202020204" pitchFamily="34" charset="0"/>
                          <a:cs typeface="Arial" panose="020B0604020202020204" pitchFamily="34" charset="0"/>
                        </a:rPr>
                        <a:t> few l</a:t>
                      </a:r>
                      <a:r>
                        <a:rPr lang="en-US" sz="1400" dirty="0">
                          <a:solidFill>
                            <a:schemeClr val="tx2">
                              <a:lumMod val="75000"/>
                            </a:schemeClr>
                          </a:solidFill>
                          <a:latin typeface="Arial" panose="020B0604020202020204" pitchFamily="34" charset="0"/>
                          <a:cs typeface="Arial" panose="020B0604020202020204" pitchFamily="34" charset="0"/>
                        </a:rPr>
                        <a:t>imitations too. Following are the key limitations of Unit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kern="1200" dirty="0">
                          <a:solidFill>
                            <a:schemeClr val="tx2">
                              <a:lumMod val="75000"/>
                            </a:schemeClr>
                          </a:solidFill>
                          <a:latin typeface="Arial" panose="020B0604020202020204" pitchFamily="34" charset="0"/>
                          <a:ea typeface="+mn-ea"/>
                          <a:cs typeface="Arial" panose="020B0604020202020204" pitchFamily="34" charset="0"/>
                        </a:rPr>
                        <a:t>System</a:t>
                      </a:r>
                      <a:r>
                        <a:rPr lang="en-US" sz="1400" b="1" kern="1200" baseline="0" dirty="0">
                          <a:solidFill>
                            <a:schemeClr val="tx2">
                              <a:lumMod val="75000"/>
                            </a:schemeClr>
                          </a:solidFill>
                          <a:latin typeface="Arial" panose="020B0604020202020204" pitchFamily="34" charset="0"/>
                          <a:ea typeface="+mn-ea"/>
                          <a:cs typeface="Arial" panose="020B0604020202020204" pitchFamily="34" charset="0"/>
                        </a:rPr>
                        <a:t> wide issues are not found</a:t>
                      </a:r>
                      <a:r>
                        <a:rPr lang="en-US" sz="1400" kern="1200" baseline="0" dirty="0">
                          <a:solidFill>
                            <a:schemeClr val="tx2">
                              <a:lumMod val="75000"/>
                            </a:schemeClr>
                          </a:solidFill>
                          <a:latin typeface="Arial" panose="020B0604020202020204" pitchFamily="34" charset="0"/>
                          <a:ea typeface="+mn-ea"/>
                          <a:cs typeface="Arial" panose="020B0604020202020204" pitchFamily="34" charset="0"/>
                        </a:rPr>
                        <a:t>: </a:t>
                      </a:r>
                      <a:r>
                        <a:rPr lang="en-US" sz="1400" kern="1200" dirty="0">
                          <a:solidFill>
                            <a:schemeClr val="tx2">
                              <a:lumMod val="75000"/>
                            </a:schemeClr>
                          </a:solidFill>
                          <a:latin typeface="Arial" panose="020B0604020202020204" pitchFamily="34" charset="0"/>
                          <a:ea typeface="+mn-ea"/>
                          <a:cs typeface="Arial" panose="020B0604020202020204" pitchFamily="34" charset="0"/>
                        </a:rPr>
                        <a:t>Unable to identify system wide issues</a:t>
                      </a:r>
                      <a:r>
                        <a:rPr lang="en-US" sz="1400" kern="1200" baseline="0" dirty="0">
                          <a:solidFill>
                            <a:schemeClr val="tx2">
                              <a:lumMod val="75000"/>
                            </a:schemeClr>
                          </a:solidFill>
                          <a:latin typeface="Arial" panose="020B0604020202020204" pitchFamily="34" charset="0"/>
                          <a:ea typeface="+mn-ea"/>
                          <a:cs typeface="Arial" panose="020B0604020202020204" pitchFamily="34" charset="0"/>
                        </a:rPr>
                        <a:t> and s</a:t>
                      </a:r>
                      <a:r>
                        <a:rPr lang="en-US" sz="1400" kern="1200" dirty="0">
                          <a:solidFill>
                            <a:schemeClr val="tx2">
                              <a:lumMod val="75000"/>
                            </a:schemeClr>
                          </a:solidFill>
                          <a:latin typeface="Arial" panose="020B0604020202020204" pitchFamily="34" charset="0"/>
                          <a:ea typeface="+mn-ea"/>
                          <a:cs typeface="Arial" panose="020B0604020202020204" pitchFamily="34" charset="0"/>
                        </a:rPr>
                        <a:t>ignificant test code for combinatorial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chemeClr val="tx2">
                            <a:lumMod val="75000"/>
                          </a:schemeClr>
                        </a:solidFill>
                        <a:latin typeface="Arial" panose="020B0604020202020204" pitchFamily="34" charset="0"/>
                        <a:ea typeface="+mn-ea"/>
                        <a:cs typeface="Arial" panose="020B0604020202020204" pitchFamily="34" charset="0"/>
                      </a:endParaRPr>
                    </a:p>
                    <a:p>
                      <a:pPr marL="285750" indent="-285750" algn="l" defTabSz="914400" rtl="0" eaLnBrk="1" latinLnBrk="0" hangingPunct="1">
                        <a:buFont typeface="Arial" panose="020B0604020202020204" pitchFamily="34" charset="0"/>
                        <a:buChar char="•"/>
                        <a:defRPr/>
                      </a:pPr>
                      <a:r>
                        <a:rPr lang="en-US" sz="1400" b="1" kern="1200" dirty="0">
                          <a:solidFill>
                            <a:schemeClr val="tx2">
                              <a:lumMod val="75000"/>
                            </a:schemeClr>
                          </a:solidFill>
                          <a:latin typeface="Arial" panose="020B0604020202020204" pitchFamily="34" charset="0"/>
                          <a:ea typeface="+mn-ea"/>
                          <a:cs typeface="Arial" panose="020B0604020202020204" pitchFamily="34" charset="0"/>
                        </a:rPr>
                        <a:t>No guarantee</a:t>
                      </a:r>
                      <a:r>
                        <a:rPr lang="en-US" sz="1400" b="1" kern="1200" baseline="0" dirty="0">
                          <a:solidFill>
                            <a:schemeClr val="tx2">
                              <a:lumMod val="75000"/>
                            </a:schemeClr>
                          </a:solidFill>
                          <a:latin typeface="Arial" panose="020B0604020202020204" pitchFamily="34" charset="0"/>
                          <a:ea typeface="+mn-ea"/>
                          <a:cs typeface="Arial" panose="020B0604020202020204" pitchFamily="34" charset="0"/>
                        </a:rPr>
                        <a:t> on functionality of system</a:t>
                      </a:r>
                      <a:r>
                        <a:rPr lang="en-US" sz="1400" kern="1200" baseline="0" dirty="0">
                          <a:solidFill>
                            <a:schemeClr val="tx2">
                              <a:lumMod val="75000"/>
                            </a:schemeClr>
                          </a:solidFill>
                          <a:latin typeface="Arial" panose="020B0604020202020204" pitchFamily="34" charset="0"/>
                          <a:ea typeface="+mn-ea"/>
                          <a:cs typeface="Arial" panose="020B0604020202020204" pitchFamily="34" charset="0"/>
                        </a:rPr>
                        <a:t>: </a:t>
                      </a:r>
                      <a:r>
                        <a:rPr lang="en-US" sz="1400" kern="1200" dirty="0">
                          <a:solidFill>
                            <a:schemeClr val="tx2">
                              <a:lumMod val="75000"/>
                            </a:schemeClr>
                          </a:solidFill>
                          <a:latin typeface="Arial" panose="020B0604020202020204" pitchFamily="34" charset="0"/>
                          <a:ea typeface="+mn-ea"/>
                          <a:cs typeface="Arial" panose="020B0604020202020204" pitchFamily="34" charset="0"/>
                        </a:rPr>
                        <a:t>A functioning of unit/component/class does not guarantee functionality for an entire system.</a:t>
                      </a:r>
                    </a:p>
                    <a:p>
                      <a:pPr marL="285750" indent="-285750" algn="l" defTabSz="914400" rtl="0" eaLnBrk="1" latinLnBrk="0" hangingPunct="1">
                        <a:buFont typeface="Arial" panose="020B0604020202020204" pitchFamily="34" charset="0"/>
                        <a:buChar char="•"/>
                        <a:defRPr/>
                      </a:pPr>
                      <a:endParaRPr lang="en-US" sz="1400" kern="1200" dirty="0">
                        <a:solidFill>
                          <a:schemeClr val="tx2">
                            <a:lumMod val="75000"/>
                          </a:schemeClr>
                        </a:solidFill>
                        <a:latin typeface="Arial" panose="020B0604020202020204" pitchFamily="34" charset="0"/>
                        <a:ea typeface="+mn-ea"/>
                        <a:cs typeface="Arial" panose="020B0604020202020204" pitchFamily="34" charset="0"/>
                      </a:endParaRPr>
                    </a:p>
                    <a:p>
                      <a:pPr marL="285750" indent="-285750" algn="l" defTabSz="914400" rtl="0" eaLnBrk="1" latinLnBrk="0" hangingPunct="1">
                        <a:buFont typeface="Arial" panose="020B0604020202020204" pitchFamily="34" charset="0"/>
                        <a:buChar char="•"/>
                        <a:defRPr/>
                      </a:pPr>
                      <a:r>
                        <a:rPr lang="en-US" sz="1400" b="1" kern="1200" dirty="0">
                          <a:solidFill>
                            <a:schemeClr val="tx2">
                              <a:lumMod val="75000"/>
                            </a:schemeClr>
                          </a:solidFill>
                          <a:latin typeface="Arial" panose="020B0604020202020204" pitchFamily="34" charset="0"/>
                          <a:ea typeface="+mn-ea"/>
                          <a:cs typeface="Arial" panose="020B0604020202020204" pitchFamily="34" charset="0"/>
                        </a:rPr>
                        <a:t>Rigorous effort</a:t>
                      </a:r>
                      <a:r>
                        <a:rPr lang="en-US" sz="1400" kern="1200" dirty="0">
                          <a:solidFill>
                            <a:schemeClr val="tx2">
                              <a:lumMod val="75000"/>
                            </a:schemeClr>
                          </a:solidFill>
                          <a:latin typeface="Arial" panose="020B0604020202020204" pitchFamily="34" charset="0"/>
                          <a:ea typeface="+mn-ea"/>
                          <a:cs typeface="Arial" panose="020B0604020202020204" pitchFamily="34" charset="0"/>
                        </a:rPr>
                        <a:t>: Rigorous sense of discipline is required to execute and document the test execution and associated defects.</a:t>
                      </a:r>
                    </a:p>
                    <a:p>
                      <a:pPr marL="274320" lvl="1" indent="0" algn="l" defTabSz="914400" rtl="0" eaLnBrk="1" latinLnBrk="0" hangingPunct="1">
                        <a:buFont typeface="Arial" panose="020B0604020202020204" pitchFamily="34" charset="0"/>
                        <a:buNone/>
                        <a:defRPr/>
                      </a:pPr>
                      <a:r>
                        <a:rPr lang="en-US" sz="1400" kern="1200" dirty="0">
                          <a:solidFill>
                            <a:schemeClr val="tx2">
                              <a:lumMod val="75000"/>
                            </a:schemeClr>
                          </a:solidFill>
                          <a:latin typeface="Arial" panose="020B0604020202020204" pitchFamily="34" charset="0"/>
                          <a:ea typeface="+mn-ea"/>
                          <a:cs typeface="Arial" panose="020B0604020202020204" pitchFamily="34" charset="0"/>
                        </a:rPr>
                        <a:t>Each input can have a varied range of values. There is often an infinite number of combinations for potential testing.</a:t>
                      </a:r>
                    </a:p>
                    <a:p>
                      <a:pPr marL="274320" lvl="1" indent="0" algn="l" defTabSz="914400" rtl="0" eaLnBrk="1" latinLnBrk="0" hangingPunct="1">
                        <a:buFont typeface="Arial" panose="020B0604020202020204" pitchFamily="34" charset="0"/>
                        <a:buNone/>
                        <a:defRPr/>
                      </a:pPr>
                      <a:endParaRPr lang="en-US" sz="1400" kern="1200" dirty="0">
                        <a:solidFill>
                          <a:schemeClr val="tx2">
                            <a:lumMod val="75000"/>
                          </a:schemeClr>
                        </a:solidFill>
                        <a:latin typeface="Arial" panose="020B0604020202020204" pitchFamily="34" charset="0"/>
                        <a:ea typeface="+mn-ea"/>
                        <a:cs typeface="Arial" panose="020B0604020202020204" pitchFamily="34" charset="0"/>
                      </a:endParaRPr>
                    </a:p>
                    <a:p>
                      <a:pPr marL="285750" indent="-285750" algn="l" defTabSz="914400" rtl="0" eaLnBrk="1" latinLnBrk="0" hangingPunct="1">
                        <a:buFont typeface="Arial" panose="020B0604020202020204" pitchFamily="34" charset="0"/>
                        <a:buChar char="•"/>
                        <a:defRPr/>
                      </a:pPr>
                      <a:r>
                        <a:rPr lang="en-US" sz="1400" b="1" kern="1200" dirty="0">
                          <a:solidFill>
                            <a:schemeClr val="tx2">
                              <a:lumMod val="75000"/>
                            </a:schemeClr>
                          </a:solidFill>
                          <a:latin typeface="Arial" panose="020B0604020202020204" pitchFamily="34" charset="0"/>
                          <a:ea typeface="+mn-ea"/>
                          <a:cs typeface="Arial" panose="020B0604020202020204" pitchFamily="34" charset="0"/>
                        </a:rPr>
                        <a:t>Limited focus</a:t>
                      </a:r>
                      <a:r>
                        <a:rPr lang="en-US" sz="1400" kern="1200" dirty="0">
                          <a:solidFill>
                            <a:schemeClr val="tx2">
                              <a:lumMod val="75000"/>
                            </a:schemeClr>
                          </a:solidFill>
                          <a:latin typeface="Arial" panose="020B0604020202020204" pitchFamily="34" charset="0"/>
                          <a:ea typeface="+mn-ea"/>
                          <a:cs typeface="Arial" panose="020B0604020202020204" pitchFamily="34" charset="0"/>
                        </a:rPr>
                        <a:t>: Unit testing is deliberately limited in scope</a:t>
                      </a:r>
                      <a:r>
                        <a:rPr lang="en-US" sz="1400" kern="1200" baseline="0" dirty="0">
                          <a:solidFill>
                            <a:schemeClr val="tx2">
                              <a:lumMod val="75000"/>
                            </a:schemeClr>
                          </a:solidFill>
                          <a:latin typeface="Arial" panose="020B0604020202020204" pitchFamily="34" charset="0"/>
                          <a:ea typeface="+mn-ea"/>
                          <a:cs typeface="Arial" panose="020B0604020202020204" pitchFamily="34" charset="0"/>
                        </a:rPr>
                        <a:t> as it </a:t>
                      </a:r>
                      <a:r>
                        <a:rPr lang="en-US" sz="1400" kern="1200" dirty="0">
                          <a:solidFill>
                            <a:schemeClr val="tx2">
                              <a:lumMod val="75000"/>
                            </a:schemeClr>
                          </a:solidFill>
                          <a:latin typeface="Arial" panose="020B0604020202020204" pitchFamily="34" charset="0"/>
                          <a:ea typeface="+mn-ea"/>
                          <a:cs typeface="Arial" panose="020B0604020202020204" pitchFamily="34" charset="0"/>
                        </a:rPr>
                        <a:t>focuses on individual components.</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bl>
          </a:graphicData>
        </a:graphic>
      </p:graphicFrame>
      <p:sp>
        <p:nvSpPr>
          <p:cNvPr id="10" name="Content Placeholder 4"/>
          <p:cNvSpPr txBox="1">
            <a:spLocks/>
          </p:cNvSpPr>
          <p:nvPr/>
        </p:nvSpPr>
        <p:spPr>
          <a:xfrm>
            <a:off x="304800" y="533400"/>
            <a:ext cx="8571725" cy="364757"/>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dirty="0">
                <a:solidFill>
                  <a:schemeClr val="tx2">
                    <a:lumMod val="75000"/>
                  </a:schemeClr>
                </a:solidFill>
                <a:latin typeface="Arial" panose="020B0604020202020204" pitchFamily="34" charset="0"/>
                <a:cs typeface="Arial" panose="020B0604020202020204" pitchFamily="34" charset="0"/>
              </a:rPr>
              <a:t>Following tables lists the benefits and limitation of unit testing: </a:t>
            </a:r>
          </a:p>
        </p:txBody>
      </p:sp>
    </p:spTree>
    <p:extLst>
      <p:ext uri="{BB962C8B-B14F-4D97-AF65-F5344CB8AC3E}">
        <p14:creationId xmlns:p14="http://schemas.microsoft.com/office/powerpoint/2010/main" val="94071292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MASTER - BLACK">
  <a:themeElements>
    <a:clrScheme name="Operations">
      <a:dk1>
        <a:sysClr val="windowText" lastClr="000000"/>
      </a:dk1>
      <a:lt1>
        <a:sysClr val="window" lastClr="FFFFFF"/>
      </a:lt1>
      <a:dk2>
        <a:srgbClr val="595959"/>
      </a:dk2>
      <a:lt2>
        <a:srgbClr val="D8D8D8"/>
      </a:lt2>
      <a:accent1>
        <a:srgbClr val="00F3FF"/>
      </a:accent1>
      <a:accent2>
        <a:srgbClr val="00BAFF"/>
      </a:accent2>
      <a:accent3>
        <a:srgbClr val="008EFF"/>
      </a:accent3>
      <a:accent4>
        <a:srgbClr val="004DFF"/>
      </a:accent4>
      <a:accent5>
        <a:srgbClr val="2800FF"/>
      </a:accent5>
      <a:accent6>
        <a:srgbClr val="000088"/>
      </a:accent6>
      <a:hlink>
        <a:srgbClr val="2800FF"/>
      </a:hlink>
      <a:folHlink>
        <a:srgbClr val="7E00FF"/>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3AF425F2-D110-4AD7-9186-046FD1A1BA59}" vid="{0A93B61A-D5CB-4DDA-AA86-286514324F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18B4BFBE44CB4787AA86045C9A6063" ma:contentTypeVersion="10" ma:contentTypeDescription="Create a new document." ma:contentTypeScope="" ma:versionID="907aab2d9ea0650ff8ff7406fdc26b47">
  <xsd:schema xmlns:xsd="http://www.w3.org/2001/XMLSchema" xmlns:xs="http://www.w3.org/2001/XMLSchema" xmlns:p="http://schemas.microsoft.com/office/2006/metadata/properties" xmlns:ns2="9b901641-0d09-466e-84cb-a5070d83a351" xmlns:ns3="654ae466-f20b-489a-860c-ab06bbeb57a1" targetNamespace="http://schemas.microsoft.com/office/2006/metadata/properties" ma:root="true" ma:fieldsID="b5ccca5cb7444fd9b29b3d642876a9f6" ns2:_="" ns3:_="">
    <xsd:import namespace="9b901641-0d09-466e-84cb-a5070d83a351"/>
    <xsd:import namespace="654ae466-f20b-489a-860c-ab06bbeb57a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901641-0d09-466e-84cb-a5070d83a3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54ae466-f20b-489a-860c-ab06bbeb57a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C7B1DE-0A10-4904-B758-05B8CCA62021}"/>
</file>

<file path=customXml/itemProps2.xml><?xml version="1.0" encoding="utf-8"?>
<ds:datastoreItem xmlns:ds="http://schemas.openxmlformats.org/officeDocument/2006/customXml" ds:itemID="{7230F39A-DB82-4C2A-B0F8-377E3BD32731}">
  <ds:schemaRefs>
    <ds:schemaRef ds:uri="http://schemas.microsoft.com/sharepoint/v3/contenttype/forms"/>
  </ds:schemaRefs>
</ds:datastoreItem>
</file>

<file path=customXml/itemProps3.xml><?xml version="1.0" encoding="utf-8"?>
<ds:datastoreItem xmlns:ds="http://schemas.openxmlformats.org/officeDocument/2006/customXml" ds:itemID="{809B263C-26DB-4179-9369-E99055963CE8}">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Unit Testing with Tools</Template>
  <TotalTime>159</TotalTime>
  <Words>5787</Words>
  <Application>Microsoft Office PowerPoint</Application>
  <PresentationFormat>On-screen Show (4:3)</PresentationFormat>
  <Paragraphs>949</Paragraphs>
  <Slides>71</Slides>
  <Notes>46</Notes>
  <HiddenSlides>25</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71</vt:i4>
      </vt:variant>
    </vt:vector>
  </HeadingPairs>
  <TitlesOfParts>
    <vt:vector size="82" baseType="lpstr">
      <vt:lpstr> Arial</vt:lpstr>
      <vt:lpstr>Arial</vt:lpstr>
      <vt:lpstr>Calibri</vt:lpstr>
      <vt:lpstr>Calibri Light</vt:lpstr>
      <vt:lpstr>Graphik</vt:lpstr>
      <vt:lpstr>Graphik Black</vt:lpstr>
      <vt:lpstr>Times New Roman</vt:lpstr>
      <vt:lpstr>Wingdings</vt:lpstr>
      <vt:lpstr>Custom Design</vt:lpstr>
      <vt:lpstr>MAIN MASTER - BLACK</vt:lpstr>
      <vt:lpstr>Packager Shell Object</vt:lpstr>
      <vt:lpstr>PowerPoint Presentation</vt:lpstr>
      <vt:lpstr>Course Objectives</vt:lpstr>
      <vt:lpstr>Course Map</vt:lpstr>
      <vt:lpstr>Topic list</vt:lpstr>
      <vt:lpstr>What is Unit Testing?</vt:lpstr>
      <vt:lpstr>Purpose and Scope</vt:lpstr>
      <vt:lpstr>Unit Testing Concepts</vt:lpstr>
      <vt:lpstr>Unit Testing Concepts (Continued)</vt:lpstr>
      <vt:lpstr>Benefits and Limitations</vt:lpstr>
      <vt:lpstr>Check Your Knowledge</vt:lpstr>
      <vt:lpstr>Check Your Knowledge</vt:lpstr>
      <vt:lpstr>Check Your Knowledge</vt:lpstr>
      <vt:lpstr>Check Your Knowledge</vt:lpstr>
      <vt:lpstr>Check Your Knowledge</vt:lpstr>
      <vt:lpstr>Check Your Knowledge</vt:lpstr>
      <vt:lpstr>Course Map</vt:lpstr>
      <vt:lpstr>Topic list</vt:lpstr>
      <vt:lpstr>Introduction to SDLC</vt:lpstr>
      <vt:lpstr>TDD Methodology</vt:lpstr>
      <vt:lpstr>TDD Methodology (Continued)</vt:lpstr>
      <vt:lpstr>Stage Containment</vt:lpstr>
      <vt:lpstr>Stage Containment (Continued)</vt:lpstr>
      <vt:lpstr>Stage Containment (Continued)</vt:lpstr>
      <vt:lpstr>Sample SDLC - V Model</vt:lpstr>
      <vt:lpstr>Check Your Knowledge</vt:lpstr>
      <vt:lpstr>Check Your Knowledge</vt:lpstr>
      <vt:lpstr>Check Your Knowledge</vt:lpstr>
      <vt:lpstr>Check Your Knowledge</vt:lpstr>
      <vt:lpstr>Check Your Knowledge</vt:lpstr>
      <vt:lpstr>Check Your Knowledge</vt:lpstr>
      <vt:lpstr>Course Map</vt:lpstr>
      <vt:lpstr>Topic list</vt:lpstr>
      <vt:lpstr>Testing Environment</vt:lpstr>
      <vt:lpstr>Testing Techniques</vt:lpstr>
      <vt:lpstr>Testing Techniques (Continued)</vt:lpstr>
      <vt:lpstr>Branch Coverage</vt:lpstr>
      <vt:lpstr>Condition Coverage</vt:lpstr>
      <vt:lpstr>Loop Coverage</vt:lpstr>
      <vt:lpstr>Logic Path Coverage</vt:lpstr>
      <vt:lpstr>Interface Coverage</vt:lpstr>
      <vt:lpstr>Deliverables</vt:lpstr>
      <vt:lpstr>Deliverables (Continued)</vt:lpstr>
      <vt:lpstr>Sample Test Case</vt:lpstr>
      <vt:lpstr>Check Your Knowledge</vt:lpstr>
      <vt:lpstr>Check Your Knowledge</vt:lpstr>
      <vt:lpstr>Check Your Knowledge</vt:lpstr>
      <vt:lpstr>Check Your Knowledge</vt:lpstr>
      <vt:lpstr>Check Your Knowledge</vt:lpstr>
      <vt:lpstr>Check Your Knowledge</vt:lpstr>
      <vt:lpstr>Course Map</vt:lpstr>
      <vt:lpstr>Topic list</vt:lpstr>
      <vt:lpstr>Types of testing</vt:lpstr>
      <vt:lpstr>Types of testing (Continued)</vt:lpstr>
      <vt:lpstr>Frameworks for Various Languages</vt:lpstr>
      <vt:lpstr>Framework Tools for Java</vt:lpstr>
      <vt:lpstr>Framework Tools for C# DotNet</vt:lpstr>
      <vt:lpstr>Framework Tools for PL/SQL</vt:lpstr>
      <vt:lpstr>Junit Demo</vt:lpstr>
      <vt:lpstr>Junit Demo</vt:lpstr>
      <vt:lpstr>Junit Demo (Continued)</vt:lpstr>
      <vt:lpstr>Junit Demo (Continued)</vt:lpstr>
      <vt:lpstr>Junit Demo (Continued)</vt:lpstr>
      <vt:lpstr>Check Your Knowledge</vt:lpstr>
      <vt:lpstr>Check Your Knowledge</vt:lpstr>
      <vt:lpstr>Check Your Knowledge</vt:lpstr>
      <vt:lpstr>Check Your Knowledge</vt:lpstr>
      <vt:lpstr>Check Your Knowledge</vt:lpstr>
      <vt:lpstr>Check Your Knowledge</vt:lpstr>
      <vt:lpstr>Course Summary </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TECHNOLOGY ARCHITECTURE</dc:title>
  <dc:creator>Manlapaz, Mirasol S.</dc:creator>
  <cp:lastModifiedBy>Manlapaz, Mirasol S.</cp:lastModifiedBy>
  <cp:revision>13</cp:revision>
  <dcterms:created xsi:type="dcterms:W3CDTF">2017-09-06T05:27:38Z</dcterms:created>
  <dcterms:modified xsi:type="dcterms:W3CDTF">2017-09-06T08:11:18Z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0x0101003D18B4BFBE44CB4787AA86045C9A6063</vt:lpwstr>
  </property>
  <property fmtid="{D5CDD505-2E9C-101B-9397-08002B2CF9AE}" pid="3" name="Order">
    <vt:r8>190400</vt:r8>
  </property>
  <property fmtid="{D5CDD505-2E9C-101B-9397-08002B2CF9AE}" pid="4" name="xd_ProgID">
    <vt:lpwstr/>
  </property>
  <property fmtid="{D5CDD505-2E9C-101B-9397-08002B2CF9AE}" pid="5" name="_CopySource">
    <vt:lpwstr>https://ts.accenture.com/sites/pdcdevelopmentcontrolservices/DevOps/DevOps/Training and Enablement Tower/Training Materials/DTS Bootcamp - Revised/Archived(8-2-2018)/DAY 1 -2/Unit Testing.pptx</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